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2.xml" ContentType="application/vnd.ms-office.chartcolorstyle+xml"/>
  <Override PartName="/ppt/charts/colors3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tiff" ContentType="image/tiff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3.xml" ContentType="application/vnd.ms-office.chartstyl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8" r:id="rId18"/>
    <p:sldId id="279" r:id="rId19"/>
  </p:sldIdLst>
  <p:sldSz cx="9144000" cy="5715000" type="screen16x10"/>
  <p:notesSz cx="6858000" cy="9144000"/>
  <p:defaultTextStyle>
    <a:defPPr>
      <a:defRPr lang="pt-BR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4433"/>
    <a:srgbClr val="77E9CB"/>
    <a:srgbClr val="198F6F"/>
    <a:srgbClr val="B81D53"/>
    <a:srgbClr val="FF2C6A"/>
    <a:srgbClr val="72D099"/>
    <a:srgbClr val="187759"/>
    <a:srgbClr val="50936D"/>
    <a:srgbClr val="44C992"/>
    <a:srgbClr val="11C17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79"/>
    <p:restoredTop sz="94141"/>
  </p:normalViewPr>
  <p:slideViewPr>
    <p:cSldViewPr snapToGrid="0" snapToObjects="1">
      <p:cViewPr>
        <p:scale>
          <a:sx n="95" d="100"/>
          <a:sy n="95" d="100"/>
        </p:scale>
        <p:origin x="-336" y="-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Planilha_do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Planilha_do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Planilha_do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5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i="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Fósforo</a:t>
            </a:r>
            <a:r>
              <a:rPr lang="en-US" b="1" i="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(mg/L)</a:t>
            </a:r>
          </a:p>
        </c:rich>
      </c:tx>
      <c:layout/>
      <c:spPr>
        <a:noFill/>
        <a:ln>
          <a:noFill/>
        </a:ln>
        <a:effectLst/>
      </c:spPr>
    </c:title>
    <c:view3D>
      <c:rotX val="0"/>
      <c:rotY val="0"/>
      <c:depthPercent val="60"/>
      <c:perspective val="100"/>
    </c:view3D>
    <c:floor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Plan1!$B$1</c:f>
              <c:strCache>
                <c:ptCount val="1"/>
                <c:pt idx="0">
                  <c:v>Fósforo (mg/L)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</a:gra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Plan1!$A$2:$A$13</c:f>
              <c:strCache>
                <c:ptCount val="12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  <c:pt idx="6">
                  <c:v>Julho</c:v>
                </c:pt>
                <c:pt idx="7">
                  <c:v>Agosto</c:v>
                </c:pt>
                <c:pt idx="8">
                  <c:v>Setembro</c:v>
                </c:pt>
                <c:pt idx="9">
                  <c:v>Outubro</c:v>
                </c:pt>
                <c:pt idx="10">
                  <c:v>Novembro</c:v>
                </c:pt>
                <c:pt idx="11">
                  <c:v>Dezembro</c:v>
                </c:pt>
              </c:strCache>
            </c:strRef>
          </c:cat>
          <c:val>
            <c:numRef>
              <c:f>Plan1!$B$2:$B$13</c:f>
              <c:numCache>
                <c:formatCode>General</c:formatCode>
                <c:ptCount val="12"/>
                <c:pt idx="0">
                  <c:v>1.5</c:v>
                </c:pt>
                <c:pt idx="1">
                  <c:v>1.3</c:v>
                </c:pt>
                <c:pt idx="2">
                  <c:v>1.1000000000000001</c:v>
                </c:pt>
                <c:pt idx="3">
                  <c:v>0.91</c:v>
                </c:pt>
                <c:pt idx="4">
                  <c:v>0.87000000000000022</c:v>
                </c:pt>
                <c:pt idx="5">
                  <c:v>0.84000000000000019</c:v>
                </c:pt>
                <c:pt idx="6">
                  <c:v>0.8500000000000002</c:v>
                </c:pt>
                <c:pt idx="7">
                  <c:v>0.77</c:v>
                </c:pt>
                <c:pt idx="8">
                  <c:v>0.70000000000000018</c:v>
                </c:pt>
                <c:pt idx="9">
                  <c:v>0.79</c:v>
                </c:pt>
                <c:pt idx="10">
                  <c:v>0.8</c:v>
                </c:pt>
                <c:pt idx="11">
                  <c:v>0.81</c:v>
                </c:pt>
              </c:numCache>
            </c:numRef>
          </c:val>
        </c:ser>
        <c:dLbls>
          <c:showVal val="1"/>
        </c:dLbls>
        <c:gapWidth val="65"/>
        <c:gapDepth val="181"/>
        <c:shape val="box"/>
        <c:axId val="106308352"/>
        <c:axId val="106309888"/>
        <c:axId val="0"/>
      </c:bar3DChart>
      <c:catAx>
        <c:axId val="106308352"/>
        <c:scaling>
          <c:orientation val="minMax"/>
        </c:scaling>
        <c:axPos val="b"/>
        <c:numFmt formatCode="General" sourceLinked="0"/>
        <c:maj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6309888"/>
        <c:crosses val="autoZero"/>
        <c:auto val="1"/>
        <c:lblAlgn val="ctr"/>
        <c:lblOffset val="100"/>
      </c:catAx>
      <c:valAx>
        <c:axId val="1063098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6308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4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0" i="0" dirty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SÓLIDOS SUSPENSOS (mg/L)</a:t>
            </a:r>
          </a:p>
        </c:rich>
      </c:tx>
      <c:layout/>
      <c:spPr>
        <a:noFill/>
        <a:ln>
          <a:noFill/>
        </a:ln>
        <a:effectLst/>
      </c:spPr>
    </c:title>
    <c:view3D>
      <c:rotX val="0"/>
      <c:rotY val="0"/>
      <c:depthPercent val="60"/>
      <c:perspective val="100"/>
    </c:view3D>
    <c:floor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Plan1!$B$1</c:f>
              <c:strCache>
                <c:ptCount val="1"/>
                <c:pt idx="0">
                  <c:v>Sólidos Suspensos (mg/L)</c:v>
                </c:pt>
              </c:strCache>
            </c:strRef>
          </c:tx>
          <c:spPr>
            <a:gradFill>
              <a:gsLst>
                <a:gs pos="74000">
                  <a:srgbClr val="B81D53"/>
                </a:gs>
                <a:gs pos="0">
                  <a:srgbClr val="B81D53"/>
                </a:gs>
                <a:gs pos="46000">
                  <a:srgbClr val="FF2C6A"/>
                </a:gs>
              </a:gsLst>
              <a:path path="circle">
                <a:fillToRect l="100000" t="100000"/>
              </a:path>
            </a:gra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cat>
            <c:strRef>
              <c:f>Plan1!$A$2:$A$13</c:f>
              <c:strCache>
                <c:ptCount val="12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  <c:pt idx="6">
                  <c:v>Julho</c:v>
                </c:pt>
                <c:pt idx="7">
                  <c:v>Agosto</c:v>
                </c:pt>
                <c:pt idx="8">
                  <c:v>Setembro</c:v>
                </c:pt>
                <c:pt idx="9">
                  <c:v>Outubro</c:v>
                </c:pt>
                <c:pt idx="10">
                  <c:v>Novembro</c:v>
                </c:pt>
                <c:pt idx="11">
                  <c:v>Dezembro</c:v>
                </c:pt>
              </c:strCache>
            </c:strRef>
          </c:cat>
          <c:val>
            <c:numRef>
              <c:f>Plan1!$B$2:$B$13</c:f>
              <c:numCache>
                <c:formatCode>General</c:formatCode>
                <c:ptCount val="12"/>
                <c:pt idx="0">
                  <c:v>15</c:v>
                </c:pt>
                <c:pt idx="1">
                  <c:v>13</c:v>
                </c:pt>
                <c:pt idx="2">
                  <c:v>10.7</c:v>
                </c:pt>
                <c:pt idx="3">
                  <c:v>9.6</c:v>
                </c:pt>
                <c:pt idx="4">
                  <c:v>9</c:v>
                </c:pt>
                <c:pt idx="5">
                  <c:v>8.8000000000000007</c:v>
                </c:pt>
                <c:pt idx="6">
                  <c:v>8.6</c:v>
                </c:pt>
                <c:pt idx="7">
                  <c:v>8</c:v>
                </c:pt>
                <c:pt idx="8">
                  <c:v>8.1</c:v>
                </c:pt>
                <c:pt idx="9">
                  <c:v>8.2000000000000011</c:v>
                </c:pt>
                <c:pt idx="10">
                  <c:v>8.3000000000000007</c:v>
                </c:pt>
                <c:pt idx="11">
                  <c:v>9.4</c:v>
                </c:pt>
              </c:numCache>
            </c:numRef>
          </c:val>
        </c:ser>
        <c:gapWidth val="65"/>
        <c:shape val="box"/>
        <c:axId val="114320512"/>
        <c:axId val="114322048"/>
        <c:axId val="0"/>
      </c:bar3DChart>
      <c:catAx>
        <c:axId val="114320512"/>
        <c:scaling>
          <c:orientation val="minMax"/>
        </c:scaling>
        <c:axPos val="b"/>
        <c:numFmt formatCode="General" sourceLinked="0"/>
        <c:maj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4322048"/>
        <c:crosses val="autoZero"/>
        <c:auto val="1"/>
        <c:lblAlgn val="ctr"/>
        <c:lblOffset val="100"/>
      </c:catAx>
      <c:valAx>
        <c:axId val="11432204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4320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8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mr-IN" b="1" i="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DBO₅ (</a:t>
            </a:r>
            <a:r>
              <a:rPr lang="mr-IN" b="1" i="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mg</a:t>
            </a:r>
            <a:r>
              <a:rPr lang="mr-IN" b="1" i="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/L)</a:t>
            </a:r>
          </a:p>
        </c:rich>
      </c:tx>
      <c:layout/>
      <c:spPr>
        <a:noFill/>
        <a:ln>
          <a:noFill/>
        </a:ln>
        <a:effectLst/>
      </c:spPr>
    </c:title>
    <c:view3D>
      <c:rotX val="0"/>
      <c:rotY val="0"/>
      <c:depthPercent val="60"/>
      <c:perspective val="100"/>
    </c:view3D>
    <c:floor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Plan1!$B$1</c:f>
              <c:strCache>
                <c:ptCount val="1"/>
                <c:pt idx="0">
                  <c:v>DBO₅ (mg/L)</c:v>
                </c:pt>
              </c:strCache>
            </c:strRef>
          </c:tx>
          <c:spPr>
            <a:gradFill>
              <a:gsLst>
                <a:gs pos="0">
                  <a:schemeClr val="accent4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</a:gradFill>
            <a:ln w="9525" cap="flat" cmpd="sng" algn="ctr">
              <a:solidFill>
                <a:schemeClr val="accent6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6">
                  <a:lumMod val="75000"/>
                </a:schemeClr>
              </a:contourClr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Plan1!$A$2:$A$13</c:f>
              <c:strCache>
                <c:ptCount val="12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  <c:pt idx="6">
                  <c:v>Julho</c:v>
                </c:pt>
                <c:pt idx="7">
                  <c:v>Agosto</c:v>
                </c:pt>
                <c:pt idx="8">
                  <c:v>Setembro</c:v>
                </c:pt>
                <c:pt idx="9">
                  <c:v>Outubro</c:v>
                </c:pt>
                <c:pt idx="10">
                  <c:v>Novembro</c:v>
                </c:pt>
                <c:pt idx="11">
                  <c:v>Dezembro</c:v>
                </c:pt>
              </c:strCache>
            </c:strRef>
          </c:cat>
          <c:val>
            <c:numRef>
              <c:f>Plan1!$B$2:$B$13</c:f>
              <c:numCache>
                <c:formatCode>General</c:formatCode>
                <c:ptCount val="12"/>
                <c:pt idx="0">
                  <c:v>14.8</c:v>
                </c:pt>
                <c:pt idx="1">
                  <c:v>10.7</c:v>
                </c:pt>
                <c:pt idx="2">
                  <c:v>8</c:v>
                </c:pt>
                <c:pt idx="3">
                  <c:v>6.3</c:v>
                </c:pt>
                <c:pt idx="4">
                  <c:v>6.4</c:v>
                </c:pt>
                <c:pt idx="5">
                  <c:v>5.7</c:v>
                </c:pt>
                <c:pt idx="6">
                  <c:v>5</c:v>
                </c:pt>
                <c:pt idx="7">
                  <c:v>4.8</c:v>
                </c:pt>
                <c:pt idx="8">
                  <c:v>4.4000000000000004</c:v>
                </c:pt>
                <c:pt idx="9">
                  <c:v>3.5</c:v>
                </c:pt>
                <c:pt idx="10">
                  <c:v>4.0999999999999996</c:v>
                </c:pt>
                <c:pt idx="11">
                  <c:v>4.5</c:v>
                </c:pt>
              </c:numCache>
            </c:numRef>
          </c:val>
        </c:ser>
        <c:dLbls>
          <c:showVal val="1"/>
        </c:dLbls>
        <c:gapWidth val="65"/>
        <c:shape val="box"/>
        <c:axId val="114338816"/>
        <c:axId val="106406656"/>
        <c:axId val="0"/>
      </c:bar3DChart>
      <c:catAx>
        <c:axId val="114338816"/>
        <c:scaling>
          <c:orientation val="minMax"/>
        </c:scaling>
        <c:axPos val="b"/>
        <c:numFmt formatCode="General" sourceLinked="0"/>
        <c:maj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6406656"/>
        <c:crosses val="autoZero"/>
        <c:auto val="1"/>
        <c:lblAlgn val="ctr"/>
        <c:lblOffset val="100"/>
      </c:catAx>
      <c:valAx>
        <c:axId val="1064066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4338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BE216-9C58-A449-BB3A-2AF7F4C5767D}" type="datetimeFigureOut">
              <a:rPr lang="pt-BR" smtClean="0"/>
              <a:pPr/>
              <a:t>26/07/2017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2710A-865A-4C46-8B93-BC455E70DF4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542236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6A52-4B42-E145-8C5E-DBE9A3339794}" type="datetimeFigureOut">
              <a:rPr lang="pt-BR" smtClean="0"/>
              <a:pPr/>
              <a:t>26/07/2017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42F18-14ED-1841-B663-49B5FBA5AA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8"/>
          <p:cNvSpPr>
            <a:spLocks noGrp="1"/>
          </p:cNvSpPr>
          <p:nvPr>
            <p:ph type="pic" sz="quarter" idx="10"/>
          </p:nvPr>
        </p:nvSpPr>
        <p:spPr>
          <a:xfrm>
            <a:off x="1370965" y="874078"/>
            <a:ext cx="2012315" cy="2631122"/>
          </a:xfrm>
        </p:spPr>
        <p:txBody>
          <a:bodyPr/>
          <a:lstStyle/>
          <a:p>
            <a:endParaRPr lang="pt-BR"/>
          </a:p>
        </p:txBody>
      </p:sp>
      <p:sp>
        <p:nvSpPr>
          <p:cNvPr id="11" name="Espaço Reservado para Imagem 8"/>
          <p:cNvSpPr>
            <a:spLocks noGrp="1"/>
          </p:cNvSpPr>
          <p:nvPr>
            <p:ph type="pic" sz="quarter" idx="11"/>
          </p:nvPr>
        </p:nvSpPr>
        <p:spPr>
          <a:xfrm>
            <a:off x="3535045" y="874078"/>
            <a:ext cx="2012315" cy="2631122"/>
          </a:xfrm>
        </p:spPr>
        <p:txBody>
          <a:bodyPr/>
          <a:lstStyle/>
          <a:p>
            <a:endParaRPr lang="pt-BR"/>
          </a:p>
        </p:txBody>
      </p:sp>
      <p:sp>
        <p:nvSpPr>
          <p:cNvPr id="12" name="Espaço Reservado para Imagem 8"/>
          <p:cNvSpPr>
            <a:spLocks noGrp="1"/>
          </p:cNvSpPr>
          <p:nvPr>
            <p:ph type="pic" sz="quarter" idx="12"/>
          </p:nvPr>
        </p:nvSpPr>
        <p:spPr>
          <a:xfrm>
            <a:off x="5699125" y="874078"/>
            <a:ext cx="2012315" cy="2631122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Imagem 7"/>
          <p:cNvSpPr>
            <a:spLocks noGrp="1"/>
          </p:cNvSpPr>
          <p:nvPr>
            <p:ph type="pic" sz="quarter" idx="10"/>
          </p:nvPr>
        </p:nvSpPr>
        <p:spPr>
          <a:xfrm>
            <a:off x="6085840" y="0"/>
            <a:ext cx="3058160" cy="5715000"/>
          </a:xfrm>
          <a:pattFill prst="pct20">
            <a:fgClr>
              <a:srgbClr val="77E9CB"/>
            </a:fgClr>
            <a:bgClr>
              <a:srgbClr val="198F6F"/>
            </a:bgClr>
          </a:patt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Imagem 7"/>
          <p:cNvSpPr>
            <a:spLocks noGrp="1"/>
          </p:cNvSpPr>
          <p:nvPr>
            <p:ph type="pic" sz="quarter" idx="10"/>
          </p:nvPr>
        </p:nvSpPr>
        <p:spPr>
          <a:xfrm>
            <a:off x="0" y="4144963"/>
            <a:ext cx="9144000" cy="1570037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6A52-4B42-E145-8C5E-DBE9A3339794}" type="datetimeFigureOut">
              <a:rPr lang="pt-BR" smtClean="0"/>
              <a:pPr/>
              <a:t>26/07/2017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42F18-14ED-1841-B663-49B5FBA5AA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Imagem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91038" cy="2976563"/>
          </a:xfrm>
          <a:custGeom>
            <a:avLst/>
            <a:gdLst>
              <a:gd name="connsiteX0" fmla="*/ 0 w 4491038"/>
              <a:gd name="connsiteY0" fmla="*/ 0 h 2976563"/>
              <a:gd name="connsiteX1" fmla="*/ 4491038 w 4491038"/>
              <a:gd name="connsiteY1" fmla="*/ 0 h 2976563"/>
              <a:gd name="connsiteX2" fmla="*/ 4491038 w 4491038"/>
              <a:gd name="connsiteY2" fmla="*/ 2976563 h 2976563"/>
              <a:gd name="connsiteX3" fmla="*/ 0 w 4491038"/>
              <a:gd name="connsiteY3" fmla="*/ 2976563 h 2976563"/>
              <a:gd name="connsiteX4" fmla="*/ 0 w 4491038"/>
              <a:gd name="connsiteY4" fmla="*/ 0 h 2976563"/>
              <a:gd name="connsiteX0" fmla="*/ 0 w 4491038"/>
              <a:gd name="connsiteY0" fmla="*/ 0 h 2976563"/>
              <a:gd name="connsiteX1" fmla="*/ 4491038 w 4491038"/>
              <a:gd name="connsiteY1" fmla="*/ 0 h 2976563"/>
              <a:gd name="connsiteX2" fmla="*/ 1239838 w 4491038"/>
              <a:gd name="connsiteY2" fmla="*/ 2163763 h 2976563"/>
              <a:gd name="connsiteX3" fmla="*/ 0 w 4491038"/>
              <a:gd name="connsiteY3" fmla="*/ 2976563 h 2976563"/>
              <a:gd name="connsiteX4" fmla="*/ 0 w 4491038"/>
              <a:gd name="connsiteY4" fmla="*/ 0 h 2976563"/>
              <a:gd name="connsiteX0" fmla="*/ 0 w 4491038"/>
              <a:gd name="connsiteY0" fmla="*/ 0 h 2976563"/>
              <a:gd name="connsiteX1" fmla="*/ 4491038 w 4491038"/>
              <a:gd name="connsiteY1" fmla="*/ 0 h 2976563"/>
              <a:gd name="connsiteX2" fmla="*/ 0 w 4491038"/>
              <a:gd name="connsiteY2" fmla="*/ 2976563 h 2976563"/>
              <a:gd name="connsiteX3" fmla="*/ 0 w 4491038"/>
              <a:gd name="connsiteY3" fmla="*/ 0 h 2976563"/>
              <a:gd name="connsiteX0" fmla="*/ 0 w 4491038"/>
              <a:gd name="connsiteY0" fmla="*/ 0 h 2976563"/>
              <a:gd name="connsiteX1" fmla="*/ 4491038 w 4491038"/>
              <a:gd name="connsiteY1" fmla="*/ 0 h 2976563"/>
              <a:gd name="connsiteX2" fmla="*/ 0 w 4491038"/>
              <a:gd name="connsiteY2" fmla="*/ 2976563 h 2976563"/>
              <a:gd name="connsiteX3" fmla="*/ 0 w 4491038"/>
              <a:gd name="connsiteY3" fmla="*/ 0 h 2976563"/>
              <a:gd name="connsiteX0" fmla="*/ 0 w 4491038"/>
              <a:gd name="connsiteY0" fmla="*/ 0 h 2976563"/>
              <a:gd name="connsiteX1" fmla="*/ 4491038 w 4491038"/>
              <a:gd name="connsiteY1" fmla="*/ 10160 h 2976563"/>
              <a:gd name="connsiteX2" fmla="*/ 0 w 4491038"/>
              <a:gd name="connsiteY2" fmla="*/ 2976563 h 2976563"/>
              <a:gd name="connsiteX3" fmla="*/ 0 w 4491038"/>
              <a:gd name="connsiteY3" fmla="*/ 0 h 2976563"/>
              <a:gd name="connsiteX0" fmla="*/ 0 w 4491038"/>
              <a:gd name="connsiteY0" fmla="*/ 0 h 2976563"/>
              <a:gd name="connsiteX1" fmla="*/ 4491038 w 4491038"/>
              <a:gd name="connsiteY1" fmla="*/ 10160 h 2976563"/>
              <a:gd name="connsiteX2" fmla="*/ 0 w 4491038"/>
              <a:gd name="connsiteY2" fmla="*/ 2976563 h 2976563"/>
              <a:gd name="connsiteX3" fmla="*/ 0 w 4491038"/>
              <a:gd name="connsiteY3" fmla="*/ 0 h 2976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1038" h="2976563">
                <a:moveTo>
                  <a:pt x="0" y="0"/>
                </a:moveTo>
                <a:lnTo>
                  <a:pt x="4491038" y="10160"/>
                </a:lnTo>
                <a:cubicBezTo>
                  <a:pt x="2059305" y="1764348"/>
                  <a:pt x="755333" y="1283335"/>
                  <a:pt x="0" y="2976563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26A52-4B42-E145-8C5E-DBE9A3339794}" type="datetimeFigureOut">
              <a:rPr lang="pt-BR" smtClean="0"/>
              <a:pPr/>
              <a:t>26/07/2017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42F18-14ED-1841-B663-49B5FBA5AA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Imagem 12"/>
          <p:cNvSpPr>
            <a:spLocks noGrp="1"/>
          </p:cNvSpPr>
          <p:nvPr>
            <p:ph type="pic" sz="quarter" idx="10" hasCustomPrompt="1"/>
          </p:nvPr>
        </p:nvSpPr>
        <p:spPr>
          <a:xfrm>
            <a:off x="1351280" y="2839561"/>
            <a:ext cx="7498080" cy="1605280"/>
          </a:xfrm>
          <a:custGeom>
            <a:avLst/>
            <a:gdLst>
              <a:gd name="connsiteX0" fmla="*/ 802640 w 7498080"/>
              <a:gd name="connsiteY0" fmla="*/ 0 h 1605280"/>
              <a:gd name="connsiteX1" fmla="*/ 6695440 w 7498080"/>
              <a:gd name="connsiteY1" fmla="*/ 0 h 1605280"/>
              <a:gd name="connsiteX2" fmla="*/ 7498080 w 7498080"/>
              <a:gd name="connsiteY2" fmla="*/ 802640 h 1605280"/>
              <a:gd name="connsiteX3" fmla="*/ 6695440 w 7498080"/>
              <a:gd name="connsiteY3" fmla="*/ 1605280 h 1605280"/>
              <a:gd name="connsiteX4" fmla="*/ 802640 w 7498080"/>
              <a:gd name="connsiteY4" fmla="*/ 1605280 h 1605280"/>
              <a:gd name="connsiteX5" fmla="*/ 0 w 7498080"/>
              <a:gd name="connsiteY5" fmla="*/ 802640 h 1605280"/>
              <a:gd name="connsiteX6" fmla="*/ 802640 w 7498080"/>
              <a:gd name="connsiteY6" fmla="*/ 0 h 160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98080" h="1605280">
                <a:moveTo>
                  <a:pt x="802640" y="0"/>
                </a:moveTo>
                <a:lnTo>
                  <a:pt x="6695440" y="0"/>
                </a:lnTo>
                <a:cubicBezTo>
                  <a:pt x="7138726" y="0"/>
                  <a:pt x="7498080" y="359354"/>
                  <a:pt x="7498080" y="802640"/>
                </a:cubicBezTo>
                <a:cubicBezTo>
                  <a:pt x="7498080" y="1245926"/>
                  <a:pt x="7138726" y="1605280"/>
                  <a:pt x="6695440" y="1605280"/>
                </a:cubicBezTo>
                <a:lnTo>
                  <a:pt x="802640" y="1605280"/>
                </a:lnTo>
                <a:cubicBezTo>
                  <a:pt x="359354" y="1605280"/>
                  <a:pt x="0" y="1245926"/>
                  <a:pt x="0" y="802640"/>
                </a:cubicBezTo>
                <a:cubicBezTo>
                  <a:pt x="0" y="359354"/>
                  <a:pt x="359354" y="0"/>
                  <a:pt x="80264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pt-BR" dirty="0" smtClean="0"/>
              <a:t>V</a:t>
            </a:r>
            <a:endParaRPr lang="pt-BR" dirty="0"/>
          </a:p>
        </p:txBody>
      </p:sp>
      <p:sp>
        <p:nvSpPr>
          <p:cNvPr id="14" name="Espaço Reservado para Imagem 13"/>
          <p:cNvSpPr>
            <a:spLocks noGrp="1"/>
          </p:cNvSpPr>
          <p:nvPr>
            <p:ph type="pic" sz="quarter" idx="11" hasCustomPrompt="1"/>
          </p:nvPr>
        </p:nvSpPr>
        <p:spPr>
          <a:xfrm>
            <a:off x="802640" y="1071721"/>
            <a:ext cx="7498080" cy="1605280"/>
          </a:xfrm>
          <a:custGeom>
            <a:avLst/>
            <a:gdLst>
              <a:gd name="connsiteX0" fmla="*/ 802640 w 7498080"/>
              <a:gd name="connsiteY0" fmla="*/ 0 h 1605280"/>
              <a:gd name="connsiteX1" fmla="*/ 6695440 w 7498080"/>
              <a:gd name="connsiteY1" fmla="*/ 0 h 1605280"/>
              <a:gd name="connsiteX2" fmla="*/ 7498080 w 7498080"/>
              <a:gd name="connsiteY2" fmla="*/ 802640 h 1605280"/>
              <a:gd name="connsiteX3" fmla="*/ 6695440 w 7498080"/>
              <a:gd name="connsiteY3" fmla="*/ 1605280 h 1605280"/>
              <a:gd name="connsiteX4" fmla="*/ 802640 w 7498080"/>
              <a:gd name="connsiteY4" fmla="*/ 1605280 h 1605280"/>
              <a:gd name="connsiteX5" fmla="*/ 0 w 7498080"/>
              <a:gd name="connsiteY5" fmla="*/ 802640 h 1605280"/>
              <a:gd name="connsiteX6" fmla="*/ 802640 w 7498080"/>
              <a:gd name="connsiteY6" fmla="*/ 0 h 160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98080" h="1605280">
                <a:moveTo>
                  <a:pt x="802640" y="0"/>
                </a:moveTo>
                <a:lnTo>
                  <a:pt x="6695440" y="0"/>
                </a:lnTo>
                <a:cubicBezTo>
                  <a:pt x="7138726" y="0"/>
                  <a:pt x="7498080" y="359354"/>
                  <a:pt x="7498080" y="802640"/>
                </a:cubicBezTo>
                <a:cubicBezTo>
                  <a:pt x="7498080" y="1245926"/>
                  <a:pt x="7138726" y="1605280"/>
                  <a:pt x="6695440" y="1605280"/>
                </a:cubicBezTo>
                <a:lnTo>
                  <a:pt x="802640" y="1605280"/>
                </a:lnTo>
                <a:cubicBezTo>
                  <a:pt x="359354" y="1605280"/>
                  <a:pt x="0" y="1245926"/>
                  <a:pt x="0" y="802640"/>
                </a:cubicBezTo>
                <a:cubicBezTo>
                  <a:pt x="0" y="359354"/>
                  <a:pt x="359354" y="0"/>
                  <a:pt x="80264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pt-BR" dirty="0" smtClean="0"/>
              <a:t>V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ço Reservado para Imagem 26"/>
          <p:cNvSpPr>
            <a:spLocks noGrp="1"/>
          </p:cNvSpPr>
          <p:nvPr>
            <p:ph type="pic" sz="quarter" idx="10"/>
          </p:nvPr>
        </p:nvSpPr>
        <p:spPr>
          <a:xfrm>
            <a:off x="1818507" y="2291070"/>
            <a:ext cx="1082675" cy="1081087"/>
          </a:xfrm>
        </p:spPr>
        <p:txBody>
          <a:bodyPr/>
          <a:lstStyle/>
          <a:p>
            <a:endParaRPr lang="pt-BR"/>
          </a:p>
        </p:txBody>
      </p:sp>
      <p:sp>
        <p:nvSpPr>
          <p:cNvPr id="28" name="Espaço Reservado para Imagem 26"/>
          <p:cNvSpPr>
            <a:spLocks noGrp="1"/>
          </p:cNvSpPr>
          <p:nvPr>
            <p:ph type="pic" sz="quarter" idx="11"/>
          </p:nvPr>
        </p:nvSpPr>
        <p:spPr>
          <a:xfrm>
            <a:off x="4325732" y="2291070"/>
            <a:ext cx="1082675" cy="1081087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/>
          <p:cNvSpPr>
            <a:spLocks noGrp="1"/>
          </p:cNvSpPr>
          <p:nvPr>
            <p:ph type="pic" sz="quarter" idx="10"/>
          </p:nvPr>
        </p:nvSpPr>
        <p:spPr>
          <a:xfrm>
            <a:off x="6314172" y="0"/>
            <a:ext cx="1328287" cy="5715000"/>
          </a:xfrm>
          <a:custGeom>
            <a:avLst/>
            <a:gdLst>
              <a:gd name="connsiteX0" fmla="*/ 0 w 1106905"/>
              <a:gd name="connsiteY0" fmla="*/ 0 h 3522846"/>
              <a:gd name="connsiteX1" fmla="*/ 1106905 w 1106905"/>
              <a:gd name="connsiteY1" fmla="*/ 0 h 3522846"/>
              <a:gd name="connsiteX2" fmla="*/ 1106905 w 1106905"/>
              <a:gd name="connsiteY2" fmla="*/ 3522846 h 3522846"/>
              <a:gd name="connsiteX3" fmla="*/ 0 w 1106905"/>
              <a:gd name="connsiteY3" fmla="*/ 3522846 h 352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6905" h="3522846">
                <a:moveTo>
                  <a:pt x="0" y="0"/>
                </a:moveTo>
                <a:lnTo>
                  <a:pt x="1106905" y="0"/>
                </a:lnTo>
                <a:lnTo>
                  <a:pt x="1106905" y="3522846"/>
                </a:lnTo>
                <a:lnTo>
                  <a:pt x="0" y="35228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Espaço Reservado para Imagem 66"/>
          <p:cNvSpPr>
            <a:spLocks noGrp="1"/>
          </p:cNvSpPr>
          <p:nvPr>
            <p:ph type="pic" sz="quarter" idx="10"/>
          </p:nvPr>
        </p:nvSpPr>
        <p:spPr>
          <a:xfrm>
            <a:off x="3038964" y="1252729"/>
            <a:ext cx="3860963" cy="3328414"/>
          </a:xfrm>
          <a:custGeom>
            <a:avLst/>
            <a:gdLst>
              <a:gd name="connsiteX0" fmla="*/ 1345084 w 3860963"/>
              <a:gd name="connsiteY0" fmla="*/ 777239 h 3328414"/>
              <a:gd name="connsiteX1" fmla="*/ 901600 w 3860963"/>
              <a:gd name="connsiteY1" fmla="*/ 1664207 h 3328414"/>
              <a:gd name="connsiteX2" fmla="*/ 1345084 w 3860963"/>
              <a:gd name="connsiteY2" fmla="*/ 2551175 h 3328414"/>
              <a:gd name="connsiteX3" fmla="*/ 2515882 w 3860963"/>
              <a:gd name="connsiteY3" fmla="*/ 2551175 h 3328414"/>
              <a:gd name="connsiteX4" fmla="*/ 2959366 w 3860963"/>
              <a:gd name="connsiteY4" fmla="*/ 1664207 h 3328414"/>
              <a:gd name="connsiteX5" fmla="*/ 2515882 w 3860963"/>
              <a:gd name="connsiteY5" fmla="*/ 777239 h 3328414"/>
              <a:gd name="connsiteX6" fmla="*/ 832104 w 3860963"/>
              <a:gd name="connsiteY6" fmla="*/ 0 h 3328414"/>
              <a:gd name="connsiteX7" fmla="*/ 3028859 w 3860963"/>
              <a:gd name="connsiteY7" fmla="*/ 0 h 3328414"/>
              <a:gd name="connsiteX8" fmla="*/ 3860963 w 3860963"/>
              <a:gd name="connsiteY8" fmla="*/ 1664207 h 3328414"/>
              <a:gd name="connsiteX9" fmla="*/ 3028859 w 3860963"/>
              <a:gd name="connsiteY9" fmla="*/ 3328414 h 3328414"/>
              <a:gd name="connsiteX10" fmla="*/ 832104 w 3860963"/>
              <a:gd name="connsiteY10" fmla="*/ 3328414 h 3328414"/>
              <a:gd name="connsiteX11" fmla="*/ 0 w 3860963"/>
              <a:gd name="connsiteY11" fmla="*/ 1664207 h 332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60963" h="3328414">
                <a:moveTo>
                  <a:pt x="1345084" y="777239"/>
                </a:moveTo>
                <a:lnTo>
                  <a:pt x="901600" y="1664207"/>
                </a:lnTo>
                <a:lnTo>
                  <a:pt x="1345084" y="2551175"/>
                </a:lnTo>
                <a:lnTo>
                  <a:pt x="2515882" y="2551175"/>
                </a:lnTo>
                <a:lnTo>
                  <a:pt x="2959366" y="1664207"/>
                </a:lnTo>
                <a:lnTo>
                  <a:pt x="2515882" y="777239"/>
                </a:lnTo>
                <a:close/>
                <a:moveTo>
                  <a:pt x="832104" y="0"/>
                </a:moveTo>
                <a:lnTo>
                  <a:pt x="3028859" y="0"/>
                </a:lnTo>
                <a:lnTo>
                  <a:pt x="3860963" y="1664207"/>
                </a:lnTo>
                <a:lnTo>
                  <a:pt x="3028859" y="3328414"/>
                </a:lnTo>
                <a:lnTo>
                  <a:pt x="832104" y="3328414"/>
                </a:lnTo>
                <a:lnTo>
                  <a:pt x="0" y="16642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066590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8"/>
          <p:cNvSpPr>
            <a:spLocks noGrp="1"/>
          </p:cNvSpPr>
          <p:nvPr>
            <p:ph type="pic" sz="quarter" idx="10"/>
          </p:nvPr>
        </p:nvSpPr>
        <p:spPr>
          <a:xfrm>
            <a:off x="0" y="4147034"/>
            <a:ext cx="9144000" cy="1567965"/>
          </a:xfrm>
          <a:custGeom>
            <a:avLst/>
            <a:gdLst>
              <a:gd name="connsiteX0" fmla="*/ 0 w 9144000"/>
              <a:gd name="connsiteY0" fmla="*/ 0 h 484240"/>
              <a:gd name="connsiteX1" fmla="*/ 9144000 w 9144000"/>
              <a:gd name="connsiteY1" fmla="*/ 0 h 484240"/>
              <a:gd name="connsiteX2" fmla="*/ 9144000 w 9144000"/>
              <a:gd name="connsiteY2" fmla="*/ 484240 h 484240"/>
              <a:gd name="connsiteX3" fmla="*/ 0 w 9144000"/>
              <a:gd name="connsiteY3" fmla="*/ 484240 h 484240"/>
              <a:gd name="connsiteX4" fmla="*/ 0 w 9144000"/>
              <a:gd name="connsiteY4" fmla="*/ 0 h 484240"/>
              <a:gd name="connsiteX0" fmla="*/ 0 w 9144000"/>
              <a:gd name="connsiteY0" fmla="*/ 345221 h 829461"/>
              <a:gd name="connsiteX1" fmla="*/ 9144000 w 9144000"/>
              <a:gd name="connsiteY1" fmla="*/ 345221 h 829461"/>
              <a:gd name="connsiteX2" fmla="*/ 9144000 w 9144000"/>
              <a:gd name="connsiteY2" fmla="*/ 829461 h 829461"/>
              <a:gd name="connsiteX3" fmla="*/ 0 w 9144000"/>
              <a:gd name="connsiteY3" fmla="*/ 829461 h 829461"/>
              <a:gd name="connsiteX4" fmla="*/ 0 w 9144000"/>
              <a:gd name="connsiteY4" fmla="*/ 345221 h 829461"/>
              <a:gd name="connsiteX0" fmla="*/ 0 w 9144000"/>
              <a:gd name="connsiteY0" fmla="*/ 281913 h 766153"/>
              <a:gd name="connsiteX1" fmla="*/ 9144000 w 9144000"/>
              <a:gd name="connsiteY1" fmla="*/ 281913 h 766153"/>
              <a:gd name="connsiteX2" fmla="*/ 9144000 w 9144000"/>
              <a:gd name="connsiteY2" fmla="*/ 766153 h 766153"/>
              <a:gd name="connsiteX3" fmla="*/ 0 w 9144000"/>
              <a:gd name="connsiteY3" fmla="*/ 766153 h 766153"/>
              <a:gd name="connsiteX4" fmla="*/ 0 w 9144000"/>
              <a:gd name="connsiteY4" fmla="*/ 281913 h 766153"/>
              <a:gd name="connsiteX0" fmla="*/ 0 w 9144000"/>
              <a:gd name="connsiteY0" fmla="*/ 187639 h 1468292"/>
              <a:gd name="connsiteX1" fmla="*/ 9144000 w 9144000"/>
              <a:gd name="connsiteY1" fmla="*/ 984052 h 1468292"/>
              <a:gd name="connsiteX2" fmla="*/ 9144000 w 9144000"/>
              <a:gd name="connsiteY2" fmla="*/ 1468292 h 1468292"/>
              <a:gd name="connsiteX3" fmla="*/ 0 w 9144000"/>
              <a:gd name="connsiteY3" fmla="*/ 1468292 h 1468292"/>
              <a:gd name="connsiteX4" fmla="*/ 0 w 9144000"/>
              <a:gd name="connsiteY4" fmla="*/ 187639 h 1468292"/>
              <a:gd name="connsiteX0" fmla="*/ 0 w 9144000"/>
              <a:gd name="connsiteY0" fmla="*/ 287312 h 1567965"/>
              <a:gd name="connsiteX1" fmla="*/ 9144000 w 9144000"/>
              <a:gd name="connsiteY1" fmla="*/ 257815 h 1567965"/>
              <a:gd name="connsiteX2" fmla="*/ 9144000 w 9144000"/>
              <a:gd name="connsiteY2" fmla="*/ 1567965 h 1567965"/>
              <a:gd name="connsiteX3" fmla="*/ 0 w 9144000"/>
              <a:gd name="connsiteY3" fmla="*/ 1567965 h 1567965"/>
              <a:gd name="connsiteX4" fmla="*/ 0 w 9144000"/>
              <a:gd name="connsiteY4" fmla="*/ 287312 h 1567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67965">
                <a:moveTo>
                  <a:pt x="0" y="287312"/>
                </a:moveTo>
                <a:cubicBezTo>
                  <a:pt x="3215148" y="-489437"/>
                  <a:pt x="4070555" y="592112"/>
                  <a:pt x="9144000" y="257815"/>
                </a:cubicBezTo>
                <a:lnTo>
                  <a:pt x="9144000" y="1567965"/>
                </a:lnTo>
                <a:lnTo>
                  <a:pt x="0" y="1567965"/>
                </a:lnTo>
                <a:lnTo>
                  <a:pt x="0" y="287312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26A52-4B42-E145-8C5E-DBE9A3339794}" type="datetimeFigureOut">
              <a:rPr lang="pt-BR" smtClean="0"/>
              <a:pPr/>
              <a:t>26/07/2017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42F18-14ED-1841-B663-49B5FBA5AAC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55416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3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-1"/>
            <a:ext cx="9144001" cy="597518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Blur radius="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" y="0"/>
            <a:ext cx="9144001" cy="597518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0" y="-1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187759">
                  <a:alpha val="23000"/>
                </a:srgbClr>
              </a:gs>
              <a:gs pos="100000">
                <a:srgbClr val="77E9CB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878839" y="2305843"/>
            <a:ext cx="7386320" cy="1103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PROCESSO DE </a:t>
            </a:r>
            <a:r>
              <a:rPr lang="pt-BR" sz="2400" b="1" dirty="0" smtClean="0">
                <a:solidFill>
                  <a:schemeClr val="bg1"/>
                </a:solidFill>
                <a:latin typeface="Lato Heavy" charset="0"/>
                <a:ea typeface="Lato Heavy" charset="0"/>
                <a:cs typeface="Lato Heavy" charset="0"/>
              </a:rPr>
              <a:t>BIOENZIMAÇÃO </a:t>
            </a:r>
            <a:r>
              <a:rPr lang="pt-BR" sz="2400" dirty="0" smtClean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PARA TRATAMENTO DE EFLUENTES</a:t>
            </a:r>
          </a:p>
          <a:p>
            <a:pPr algn="ctr"/>
            <a:endParaRPr lang="pt-BR" sz="2400" b="1" spc="300" dirty="0">
              <a:solidFill>
                <a:schemeClr val="bg1"/>
              </a:solidFill>
              <a:latin typeface="Lato Heavy" charset="0"/>
              <a:ea typeface="Lato Heavy" charset="0"/>
              <a:cs typeface="Lato Heavy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773" y="336358"/>
            <a:ext cx="2918460" cy="5443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366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92" r="38668"/>
          <a:stretch/>
        </p:blipFill>
        <p:spPr>
          <a:xfrm>
            <a:off x="1523365" y="1180550"/>
            <a:ext cx="2012635" cy="2631540"/>
          </a:xfrm>
        </p:spPr>
      </p:pic>
      <p:pic>
        <p:nvPicPr>
          <p:cNvPr id="7" name="Espaço Reservado para Imagem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08" r="44202"/>
          <a:stretch/>
        </p:blipFill>
        <p:spPr>
          <a:xfrm>
            <a:off x="3545206" y="1180550"/>
            <a:ext cx="2012635" cy="2631540"/>
          </a:xfrm>
        </p:spPr>
      </p:pic>
      <p:pic>
        <p:nvPicPr>
          <p:cNvPr id="8" name="Espaço Reservado para Imagem 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23" r="45485"/>
          <a:stretch/>
        </p:blipFill>
        <p:spPr>
          <a:xfrm>
            <a:off x="5577519" y="1180550"/>
            <a:ext cx="2012635" cy="2631540"/>
          </a:xfrm>
        </p:spPr>
      </p:pic>
      <p:sp>
        <p:nvSpPr>
          <p:cNvPr id="12" name="Retângulo 11"/>
          <p:cNvSpPr/>
          <p:nvPr/>
        </p:nvSpPr>
        <p:spPr>
          <a:xfrm>
            <a:off x="1523365" y="1180954"/>
            <a:ext cx="2012635" cy="91136"/>
          </a:xfrm>
          <a:prstGeom prst="rect">
            <a:avLst/>
          </a:prstGeom>
          <a:solidFill>
            <a:srgbClr val="11C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3545204" y="3710474"/>
            <a:ext cx="2012637" cy="101616"/>
          </a:xfrm>
          <a:prstGeom prst="rect">
            <a:avLst/>
          </a:prstGeom>
          <a:solidFill>
            <a:srgbClr val="11C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5577517" y="1180551"/>
            <a:ext cx="2012637" cy="91540"/>
          </a:xfrm>
          <a:prstGeom prst="rect">
            <a:avLst/>
          </a:prstGeom>
          <a:solidFill>
            <a:srgbClr val="11C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759460" y="-89088"/>
            <a:ext cx="4481199" cy="107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spc="300" dirty="0" smtClean="0">
                <a:latin typeface="Lato Black" charset="0"/>
                <a:ea typeface="Lato Black" charset="0"/>
                <a:cs typeface="Lato Black" charset="0"/>
              </a:rPr>
              <a:t>BIOENZIMAÇÃO</a:t>
            </a:r>
            <a:endParaRPr lang="pt-BR" sz="2400" b="1" spc="300" dirty="0"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195253" y="310168"/>
            <a:ext cx="6681494" cy="107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dirty="0" smtClean="0">
                <a:latin typeface="Lato Light" charset="0"/>
                <a:ea typeface="Lato Light" charset="0"/>
                <a:cs typeface="Lato Light" charset="0"/>
              </a:rPr>
              <a:t>em estações de tratamento de efluentes.</a:t>
            </a:r>
            <a:endParaRPr lang="pt-BR" sz="1800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889064" y="4109746"/>
            <a:ext cx="2944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Aceleração do processo de decomposição na presença de novos tipos </a:t>
            </a:r>
            <a:r>
              <a:rPr lang="pt-BR" sz="160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de </a:t>
            </a:r>
            <a:r>
              <a:rPr lang="pt-BR" sz="160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microrganismos </a:t>
            </a:r>
            <a:r>
              <a:rPr lang="pt-BR" sz="16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e enzimas</a:t>
            </a:r>
          </a:p>
          <a:p>
            <a:pPr algn="ctr"/>
            <a:endParaRPr lang="pt-BR" sz="1600" dirty="0">
              <a:solidFill>
                <a:srgbClr val="0D4433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4454997" y="4186369"/>
            <a:ext cx="4073615" cy="117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Remoção de </a:t>
            </a:r>
            <a: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contaminantes;</a:t>
            </a:r>
            <a:endParaRPr lang="pt-BR" sz="1400" dirty="0">
              <a:solidFill>
                <a:srgbClr val="0D4433"/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Reduz os níveis de DBO e DQO adequando-os aos parâmetros do </a:t>
            </a:r>
            <a: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CONAMA;</a:t>
            </a:r>
            <a:endParaRPr lang="pt-BR" sz="1400" dirty="0">
              <a:solidFill>
                <a:srgbClr val="0D4433"/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Elimina a produção de maus </a:t>
            </a:r>
            <a: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odores.</a:t>
            </a:r>
            <a:endParaRPr lang="pt-BR" sz="1400" dirty="0">
              <a:solidFill>
                <a:srgbClr val="0D4433"/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 algn="just">
              <a:buFont typeface="Arial" charset="0"/>
              <a:buChar char="•"/>
            </a:pPr>
            <a:endParaRPr lang="pt-BR" dirty="0">
              <a:solidFill>
                <a:srgbClr val="0D4433"/>
              </a:solidFill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029" y="4340114"/>
            <a:ext cx="516995" cy="516995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0" y="133574"/>
            <a:ext cx="2491740" cy="4647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700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26727" y="211755"/>
            <a:ext cx="4654873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Bioenzimação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  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ato Light" charset="0"/>
                <a:ea typeface="Lato Light" charset="0"/>
                <a:cs typeface="Lato Light" charset="0"/>
              </a:rPr>
              <a:t>em estações de tratamento de efluentes</a:t>
            </a:r>
            <a:endParaRPr lang="pt-BR" dirty="0">
              <a:solidFill>
                <a:schemeClr val="tx1">
                  <a:lumMod val="95000"/>
                  <a:lumOff val="5000"/>
                </a:schemeClr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93038" y="304800"/>
            <a:ext cx="77650" cy="138638"/>
          </a:xfrm>
          <a:prstGeom prst="rect">
            <a:avLst/>
          </a:prstGeom>
          <a:gradFill>
            <a:gsLst>
              <a:gs pos="0">
                <a:srgbClr val="187759">
                  <a:alpha val="61000"/>
                </a:srgbClr>
              </a:gs>
              <a:gs pos="81000">
                <a:srgbClr val="77E9CB">
                  <a:lumMod val="93000"/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331481" y="2068234"/>
            <a:ext cx="2700041" cy="117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Aceleração do processo de decomposição na presença de novos tipos de </a:t>
            </a:r>
            <a: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microrganismos </a:t>
            </a:r>
            <a: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e enzimas</a:t>
            </a:r>
          </a:p>
          <a:p>
            <a:endParaRPr lang="pt-BR" dirty="0">
              <a:solidFill>
                <a:srgbClr val="0D4433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516811" y="2175956"/>
            <a:ext cx="2366021" cy="954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Reduz os sólidos suspensos melhorando a qualidade </a:t>
            </a:r>
            <a: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visual.</a:t>
            </a:r>
            <a:endParaRPr lang="pt-BR" sz="1400" dirty="0">
              <a:solidFill>
                <a:srgbClr val="0D4433"/>
              </a:solidFill>
              <a:latin typeface="Lato" charset="0"/>
              <a:ea typeface="Lato" charset="0"/>
              <a:cs typeface="Lato" charset="0"/>
            </a:endParaRPr>
          </a:p>
          <a:p>
            <a:endParaRPr lang="pt-BR" dirty="0">
              <a:solidFill>
                <a:srgbClr val="0D4433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368121" y="2175956"/>
            <a:ext cx="2361453" cy="1385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Diminui o volume de lodo</a:t>
            </a:r>
          </a:p>
          <a:p>
            <a:pPr algn="ctr"/>
            <a: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Diminui os valores de </a:t>
            </a:r>
            <a:r>
              <a:rPr lang="pt-BR" sz="1400" b="1" dirty="0">
                <a:solidFill>
                  <a:srgbClr val="0D4433"/>
                </a:solidFill>
                <a:latin typeface="Lato Black" charset="0"/>
                <a:ea typeface="Lato Black" charset="0"/>
                <a:cs typeface="Lato Black" charset="0"/>
              </a:rPr>
              <a:t>N</a:t>
            </a:r>
            <a: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 e </a:t>
            </a:r>
            <a:r>
              <a:rPr lang="pt-BR" sz="1400" b="1" dirty="0" err="1">
                <a:solidFill>
                  <a:srgbClr val="0D4433"/>
                </a:solidFill>
                <a:latin typeface="Lato Black" charset="0"/>
                <a:ea typeface="Lato Black" charset="0"/>
                <a:cs typeface="Lato Black" charset="0"/>
              </a:rPr>
              <a:t>P</a:t>
            </a:r>
            <a: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 favorecendo o despejo ou uso em </a:t>
            </a:r>
            <a: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fertirrigação. </a:t>
            </a:r>
            <a:endParaRPr lang="pt-BR" sz="1400" dirty="0">
              <a:solidFill>
                <a:srgbClr val="0D4433"/>
              </a:solidFill>
              <a:latin typeface="Lato" charset="0"/>
              <a:ea typeface="Lato" charset="0"/>
              <a:cs typeface="Lato" charset="0"/>
            </a:endParaRPr>
          </a:p>
          <a:p>
            <a:pPr algn="ctr"/>
            <a:endParaRPr lang="pt-BR" sz="1400" dirty="0">
              <a:solidFill>
                <a:srgbClr val="0D4433"/>
              </a:solidFill>
              <a:latin typeface="Lato" charset="0"/>
              <a:ea typeface="Lato" charset="0"/>
              <a:cs typeface="Lato" charset="0"/>
            </a:endParaRPr>
          </a:p>
          <a:p>
            <a:endParaRPr lang="pt-BR" dirty="0">
              <a:solidFill>
                <a:srgbClr val="0D4433"/>
              </a:solidFill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93" y="2251266"/>
            <a:ext cx="392318" cy="39231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32" y="2283295"/>
            <a:ext cx="392318" cy="392318"/>
          </a:xfrm>
          <a:prstGeom prst="rect">
            <a:avLst/>
          </a:prstGeom>
        </p:spPr>
      </p:pic>
      <p:pic>
        <p:nvPicPr>
          <p:cNvPr id="13" name="Espaço Reservado para Imagem 1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6686" b="37584"/>
          <a:stretch/>
        </p:blipFill>
        <p:spPr/>
      </p:pic>
      <p:sp>
        <p:nvSpPr>
          <p:cNvPr id="14" name="Retângulo 13"/>
          <p:cNvSpPr/>
          <p:nvPr/>
        </p:nvSpPr>
        <p:spPr>
          <a:xfrm>
            <a:off x="0" y="4144963"/>
            <a:ext cx="9144000" cy="1570037"/>
          </a:xfrm>
          <a:prstGeom prst="rect">
            <a:avLst/>
          </a:prstGeom>
          <a:gradFill>
            <a:gsLst>
              <a:gs pos="0">
                <a:schemeClr val="bg2">
                  <a:lumMod val="10000"/>
                  <a:alpha val="13000"/>
                </a:schemeClr>
              </a:gs>
              <a:gs pos="100000">
                <a:srgbClr val="198F6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0" y="133574"/>
            <a:ext cx="2491740" cy="4647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866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26727" y="211755"/>
            <a:ext cx="4654873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Bioenzimação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  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ato Light" charset="0"/>
                <a:ea typeface="Lato Light" charset="0"/>
                <a:cs typeface="Lato Light" charset="0"/>
              </a:rPr>
              <a:t>em estações de tratamento de efluentes</a:t>
            </a:r>
            <a:endParaRPr lang="pt-BR" dirty="0">
              <a:solidFill>
                <a:schemeClr val="tx1">
                  <a:lumMod val="95000"/>
                  <a:lumOff val="5000"/>
                </a:schemeClr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49077" y="296645"/>
            <a:ext cx="77650" cy="138638"/>
          </a:xfrm>
          <a:prstGeom prst="rect">
            <a:avLst/>
          </a:prstGeom>
          <a:gradFill>
            <a:gsLst>
              <a:gs pos="0">
                <a:srgbClr val="187759">
                  <a:alpha val="61000"/>
                </a:srgbClr>
              </a:gs>
              <a:gs pos="81000">
                <a:srgbClr val="77E9CB">
                  <a:lumMod val="93000"/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08201491"/>
              </p:ext>
            </p:extLst>
          </p:nvPr>
        </p:nvGraphicFramePr>
        <p:xfrm>
          <a:off x="751840" y="1182256"/>
          <a:ext cx="7826700" cy="371486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14232"/>
                <a:gridCol w="3912468"/>
              </a:tblGrid>
              <a:tr h="6191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500" b="0" i="0" dirty="0" smtClean="0">
                          <a:latin typeface="Lato Light" charset="0"/>
                          <a:ea typeface="Lato Light" charset="0"/>
                          <a:cs typeface="Lato Light" charset="0"/>
                        </a:rPr>
                        <a:t>EFLUENTES</a:t>
                      </a:r>
                      <a:r>
                        <a:rPr lang="pt-BR" sz="1500" b="0" i="0" baseline="0" dirty="0" smtClean="0">
                          <a:latin typeface="Lato Light" charset="0"/>
                          <a:ea typeface="Lato Light" charset="0"/>
                          <a:cs typeface="Lato Light" charset="0"/>
                        </a:rPr>
                        <a:t> </a:t>
                      </a:r>
                      <a:r>
                        <a:rPr lang="mr-IN" sz="1500" b="0" i="0" baseline="0" dirty="0" smtClean="0">
                          <a:latin typeface="Lato Light" charset="0"/>
                          <a:ea typeface="Lato Light" charset="0"/>
                          <a:cs typeface="Lato Light" charset="0"/>
                        </a:rPr>
                        <a:t>–</a:t>
                      </a:r>
                      <a:r>
                        <a:rPr lang="pt-BR" sz="1500" b="0" i="0" baseline="0" dirty="0" smtClean="0">
                          <a:latin typeface="Lato Light" charset="0"/>
                          <a:ea typeface="Lato Light" charset="0"/>
                          <a:cs typeface="Lato Light" charset="0"/>
                        </a:rPr>
                        <a:t> PARÂMETROS</a:t>
                      </a:r>
                      <a:endParaRPr lang="pt-BR" sz="1500" b="0" i="0" dirty="0">
                        <a:latin typeface="Lato Light" charset="0"/>
                        <a:ea typeface="Lato Light" charset="0"/>
                        <a:cs typeface="Lato Light" charset="0"/>
                      </a:endParaRPr>
                    </a:p>
                  </a:txBody>
                  <a:tcPr marL="100369" marR="100369" marT="50185" marB="50185" anchor="ctr">
                    <a:gradFill>
                      <a:gsLst>
                        <a:gs pos="0">
                          <a:srgbClr val="44C992"/>
                        </a:gs>
                        <a:gs pos="100000">
                          <a:srgbClr val="198F6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500" b="0" i="0" dirty="0" smtClean="0">
                          <a:latin typeface="Lato Light" charset="0"/>
                          <a:ea typeface="Lato Light" charset="0"/>
                          <a:cs typeface="Lato Light" charset="0"/>
                        </a:rPr>
                        <a:t>REMOÇÃO %</a:t>
                      </a:r>
                      <a:endParaRPr lang="pt-BR" sz="1500" b="0" i="0" dirty="0">
                        <a:latin typeface="Lato Light" charset="0"/>
                        <a:ea typeface="Lato Light" charset="0"/>
                        <a:cs typeface="Lato Light" charset="0"/>
                      </a:endParaRPr>
                    </a:p>
                  </a:txBody>
                  <a:tcPr marL="100369" marR="100369" marT="50185" marB="50185" anchor="ctr">
                    <a:gradFill>
                      <a:gsLst>
                        <a:gs pos="0">
                          <a:srgbClr val="44C992"/>
                        </a:gs>
                        <a:gs pos="100000">
                          <a:srgbClr val="198F6F"/>
                        </a:gs>
                      </a:gsLst>
                      <a:lin ang="5400000" scaled="1"/>
                    </a:gradFill>
                  </a:tcPr>
                </a:tc>
              </a:tr>
              <a:tr h="619144">
                <a:tc>
                  <a:txBody>
                    <a:bodyPr/>
                    <a:lstStyle/>
                    <a:p>
                      <a:pPr algn="ctr"/>
                      <a:r>
                        <a:rPr lang="pt-BR" sz="1500" b="0" i="0" dirty="0" smtClean="0">
                          <a:latin typeface="Lato" charset="0"/>
                          <a:ea typeface="Lato" charset="0"/>
                          <a:cs typeface="Lato" charset="0"/>
                        </a:rPr>
                        <a:t>Sólidos</a:t>
                      </a:r>
                      <a:r>
                        <a:rPr lang="pt-BR" sz="1500" b="0" i="0" baseline="0" dirty="0" smtClean="0">
                          <a:latin typeface="Lato" charset="0"/>
                          <a:ea typeface="Lato" charset="0"/>
                          <a:cs typeface="Lato" charset="0"/>
                        </a:rPr>
                        <a:t> Suspensos</a:t>
                      </a:r>
                      <a:endParaRPr lang="pt-BR" sz="1500" b="0" i="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 marL="100369" marR="100369" marT="50185" marB="50185" anchor="ctr"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0" i="0" dirty="0" smtClean="0">
                          <a:latin typeface="Lato" charset="0"/>
                          <a:ea typeface="Lato" charset="0"/>
                          <a:cs typeface="Lato" charset="0"/>
                        </a:rPr>
                        <a:t>70</a:t>
                      </a:r>
                      <a:r>
                        <a:rPr lang="pt-BR" sz="1500" b="0" i="0" baseline="0" dirty="0" smtClean="0">
                          <a:latin typeface="Lato" charset="0"/>
                          <a:ea typeface="Lato" charset="0"/>
                          <a:cs typeface="Lato" charset="0"/>
                        </a:rPr>
                        <a:t> - 90</a:t>
                      </a:r>
                      <a:endParaRPr lang="pt-BR" sz="1500" b="0" i="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 marL="100369" marR="100369" marT="50185" marB="50185" anchor="ctr"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619144">
                <a:tc>
                  <a:txBody>
                    <a:bodyPr/>
                    <a:lstStyle/>
                    <a:p>
                      <a:pPr algn="ctr"/>
                      <a:r>
                        <a:rPr lang="pt-BR" sz="1500" b="0" i="0" dirty="0" smtClean="0">
                          <a:latin typeface="Lato" charset="0"/>
                          <a:ea typeface="Lato" charset="0"/>
                          <a:cs typeface="Lato" charset="0"/>
                        </a:rPr>
                        <a:t>Amoníaco</a:t>
                      </a:r>
                      <a:endParaRPr lang="pt-BR" sz="1500" b="0" i="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 marL="100369" marR="100369" marT="50185" marB="501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0" i="0" dirty="0" smtClean="0">
                          <a:latin typeface="Lato" charset="0"/>
                          <a:ea typeface="Lato" charset="0"/>
                          <a:cs typeface="Lato" charset="0"/>
                        </a:rPr>
                        <a:t>99</a:t>
                      </a:r>
                      <a:endParaRPr lang="pt-BR" sz="1500" b="0" i="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 marL="100369" marR="100369" marT="50185" marB="50185" anchor="ctr"/>
                </a:tc>
              </a:tr>
              <a:tr h="619144">
                <a:tc>
                  <a:txBody>
                    <a:bodyPr/>
                    <a:lstStyle/>
                    <a:p>
                      <a:pPr algn="ctr"/>
                      <a:r>
                        <a:rPr lang="pt-BR" sz="1500" b="0" i="0" dirty="0" smtClean="0">
                          <a:latin typeface="Lato" charset="0"/>
                          <a:ea typeface="Lato" charset="0"/>
                          <a:cs typeface="Lato" charset="0"/>
                        </a:rPr>
                        <a:t>Fósforo</a:t>
                      </a:r>
                      <a:endParaRPr lang="pt-BR" sz="1500" b="0" i="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 marL="100369" marR="100369" marT="50185" marB="50185" anchor="ctr"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0" i="0" dirty="0" smtClean="0">
                          <a:latin typeface="Lato" charset="0"/>
                          <a:ea typeface="Lato" charset="0"/>
                          <a:cs typeface="Lato" charset="0"/>
                        </a:rPr>
                        <a:t>67</a:t>
                      </a:r>
                      <a:endParaRPr lang="pt-BR" sz="1500" b="0" i="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 marL="100369" marR="100369" marT="50185" marB="50185" anchor="ctr"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619144">
                <a:tc>
                  <a:txBody>
                    <a:bodyPr/>
                    <a:lstStyle/>
                    <a:p>
                      <a:pPr algn="ctr"/>
                      <a:r>
                        <a:rPr lang="pt-BR" sz="1500" b="0" i="0" dirty="0" smtClean="0">
                          <a:latin typeface="Lato" charset="0"/>
                          <a:ea typeface="Lato" charset="0"/>
                          <a:cs typeface="Lato" charset="0"/>
                        </a:rPr>
                        <a:t>DQO</a:t>
                      </a:r>
                      <a:endParaRPr lang="pt-BR" sz="1500" b="0" i="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 marL="100369" marR="100369" marT="50185" marB="501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0" i="0" dirty="0" smtClean="0">
                          <a:latin typeface="Lato" charset="0"/>
                          <a:ea typeface="Lato" charset="0"/>
                          <a:cs typeface="Lato" charset="0"/>
                        </a:rPr>
                        <a:t>88</a:t>
                      </a:r>
                      <a:endParaRPr lang="pt-BR" sz="1500" b="0" i="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 marL="100369" marR="100369" marT="50185" marB="50185" anchor="ctr"/>
                </a:tc>
              </a:tr>
              <a:tr h="619144">
                <a:tc>
                  <a:txBody>
                    <a:bodyPr/>
                    <a:lstStyle/>
                    <a:p>
                      <a:pPr algn="ctr"/>
                      <a:r>
                        <a:rPr lang="pt-BR" sz="1500" b="0" i="0" dirty="0" smtClean="0">
                          <a:latin typeface="Lato" charset="0"/>
                          <a:ea typeface="Lato" charset="0"/>
                          <a:cs typeface="Lato" charset="0"/>
                        </a:rPr>
                        <a:t>DBO</a:t>
                      </a:r>
                      <a:endParaRPr lang="pt-BR" sz="1500" b="0" i="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 marL="100369" marR="100369" marT="50185" marB="50185" anchor="ctr"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0" i="0" dirty="0" smtClean="0">
                          <a:latin typeface="Lato" charset="0"/>
                          <a:ea typeface="Lato" charset="0"/>
                          <a:cs typeface="Lato" charset="0"/>
                        </a:rPr>
                        <a:t>97</a:t>
                      </a:r>
                      <a:endParaRPr lang="pt-BR" sz="1500" b="0" i="0" dirty="0"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 marL="100369" marR="100369" marT="50185" marB="50185" anchor="ctr"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0" y="133574"/>
            <a:ext cx="2491740" cy="46478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977268" y="5125233"/>
            <a:ext cx="4654873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Lato Black" charset="0"/>
                <a:ea typeface="Lato Black" charset="0"/>
                <a:cs typeface="Lato Black" charset="0"/>
              </a:rPr>
              <a:t>Chicago (EUA):   </a:t>
            </a:r>
            <a:r>
              <a:rPr lang="pt-BR" b="1" smtClean="0">
                <a:latin typeface="Lato Light" charset="0"/>
                <a:ea typeface="Lato Light" charset="0"/>
                <a:cs typeface="Lato Light" charset="0"/>
              </a:rPr>
              <a:t>Saneamento básico</a:t>
            </a:r>
            <a:endParaRPr lang="pt-BR" b="1" dirty="0">
              <a:latin typeface="Lato Light" charset="0"/>
              <a:ea typeface="Lato Light" charset="0"/>
              <a:cs typeface="Lato Light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943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2D099"/>
            </a:gs>
            <a:gs pos="100000">
              <a:srgbClr val="198F6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-1" y="33241"/>
            <a:ext cx="9144001" cy="597518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alphaModFix amt="1000"/>
          </a:blip>
          <a:stretch>
            <a:fillRect/>
          </a:stretch>
        </p:blipFill>
        <p:spPr>
          <a:xfrm>
            <a:off x="-81281" y="1014403"/>
            <a:ext cx="9144001" cy="5975180"/>
          </a:xfrm>
          <a:prstGeom prst="rect">
            <a:avLst/>
          </a:prstGeom>
        </p:spPr>
      </p:pic>
      <p:graphicFrame>
        <p:nvGraphicFramePr>
          <p:cNvPr id="3" name="Gráfico 2"/>
          <p:cNvGraphicFramePr/>
          <p:nvPr>
            <p:extLst>
              <p:ext uri="{D42A27DB-BD31-4B8C-83A1-F6EECF244321}">
                <p14:modId xmlns="" xmlns:p14="http://schemas.microsoft.com/office/powerpoint/2010/main" val="1975543504"/>
              </p:ext>
            </p:extLst>
          </p:nvPr>
        </p:nvGraphicFramePr>
        <p:xfrm>
          <a:off x="1198880" y="731928"/>
          <a:ext cx="6746240" cy="4577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526727" y="211755"/>
            <a:ext cx="4654873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Bioenzimação</a:t>
            </a:r>
            <a:r>
              <a:rPr lang="pt-BR" dirty="0" smtClean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   </a:t>
            </a:r>
            <a:r>
              <a:rPr lang="pt-BR" b="1" dirty="0" smtClean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em estações de tratamento de efluentes</a:t>
            </a:r>
            <a:endParaRPr lang="pt-BR" b="1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49077" y="296645"/>
            <a:ext cx="77650" cy="138638"/>
          </a:xfrm>
          <a:prstGeom prst="rect">
            <a:avLst/>
          </a:prstGeom>
          <a:gradFill>
            <a:gsLst>
              <a:gs pos="0">
                <a:srgbClr val="187759">
                  <a:alpha val="61000"/>
                </a:srgbClr>
              </a:gs>
              <a:gs pos="81000">
                <a:srgbClr val="77E9CB">
                  <a:lumMod val="93000"/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124673"/>
            <a:ext cx="2674620" cy="49889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990715" y="5213071"/>
            <a:ext cx="4654873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Chicago (EUA):   </a:t>
            </a:r>
            <a:r>
              <a:rPr lang="pt-BR" b="1" smtClean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Saneamento básico</a:t>
            </a:r>
            <a:endParaRPr lang="pt-BR" b="1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446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0" y="0"/>
            <a:ext cx="9144001" cy="597518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26727" y="211755"/>
            <a:ext cx="4654873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latin typeface="Lato Black" charset="0"/>
                <a:ea typeface="Lato Black" charset="0"/>
                <a:cs typeface="Lato Black" charset="0"/>
              </a:rPr>
              <a:t>Bioenzimação</a:t>
            </a:r>
            <a:r>
              <a:rPr lang="pt-BR" dirty="0" smtClean="0">
                <a:latin typeface="Lato Black" charset="0"/>
                <a:ea typeface="Lato Black" charset="0"/>
                <a:cs typeface="Lato Black" charset="0"/>
              </a:rPr>
              <a:t>   </a:t>
            </a:r>
            <a:r>
              <a:rPr lang="pt-BR" b="1" dirty="0" smtClean="0">
                <a:latin typeface="Lato Light" charset="0"/>
                <a:ea typeface="Lato Light" charset="0"/>
                <a:cs typeface="Lato Light" charset="0"/>
              </a:rPr>
              <a:t>em estações de tratamento de efluentes</a:t>
            </a:r>
            <a:endParaRPr lang="pt-BR" b="1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49077" y="296645"/>
            <a:ext cx="77650" cy="138638"/>
          </a:xfrm>
          <a:prstGeom prst="rect">
            <a:avLst/>
          </a:prstGeom>
          <a:gradFill>
            <a:gsLst>
              <a:gs pos="0">
                <a:srgbClr val="187759">
                  <a:alpha val="61000"/>
                </a:srgbClr>
              </a:gs>
              <a:gs pos="81000">
                <a:srgbClr val="77E9CB">
                  <a:lumMod val="93000"/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9" name="Gráfico 8"/>
          <p:cNvGraphicFramePr/>
          <p:nvPr>
            <p:extLst>
              <p:ext uri="{D42A27DB-BD31-4B8C-83A1-F6EECF244321}">
                <p14:modId xmlns="" xmlns:p14="http://schemas.microsoft.com/office/powerpoint/2010/main" val="669001775"/>
              </p:ext>
            </p:extLst>
          </p:nvPr>
        </p:nvGraphicFramePr>
        <p:xfrm>
          <a:off x="1105028" y="731928"/>
          <a:ext cx="6933944" cy="4782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0" y="133574"/>
            <a:ext cx="2491740" cy="46478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977268" y="5125233"/>
            <a:ext cx="4654873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Lato Black" charset="0"/>
                <a:ea typeface="Lato Black" charset="0"/>
                <a:cs typeface="Lato Black" charset="0"/>
              </a:rPr>
              <a:t>Chicago (EUA):   </a:t>
            </a:r>
            <a:r>
              <a:rPr lang="pt-BR" b="1" smtClean="0">
                <a:latin typeface="Lato Light" charset="0"/>
                <a:ea typeface="Lato Light" charset="0"/>
                <a:cs typeface="Lato Light" charset="0"/>
              </a:rPr>
              <a:t>Saneamento básico</a:t>
            </a:r>
            <a:endParaRPr lang="pt-BR" b="1" dirty="0">
              <a:latin typeface="Lato Light" charset="0"/>
              <a:ea typeface="Lato Light" charset="0"/>
              <a:cs typeface="Lato Light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608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2D099"/>
            </a:gs>
            <a:gs pos="100000">
              <a:srgbClr val="198F6F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-1" y="0"/>
            <a:ext cx="9144001" cy="5975180"/>
          </a:xfrm>
          <a:prstGeom prst="rect">
            <a:avLst/>
          </a:prstGeom>
        </p:spPr>
      </p:pic>
      <p:graphicFrame>
        <p:nvGraphicFramePr>
          <p:cNvPr id="3" name="Gráfico 2"/>
          <p:cNvGraphicFramePr/>
          <p:nvPr>
            <p:extLst>
              <p:ext uri="{D42A27DB-BD31-4B8C-83A1-F6EECF244321}">
                <p14:modId xmlns="" xmlns:p14="http://schemas.microsoft.com/office/powerpoint/2010/main" val="1825844097"/>
              </p:ext>
            </p:extLst>
          </p:nvPr>
        </p:nvGraphicFramePr>
        <p:xfrm>
          <a:off x="1013897" y="741680"/>
          <a:ext cx="7036702" cy="4573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526727" y="211755"/>
            <a:ext cx="4654873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Bioenzimação</a:t>
            </a:r>
            <a:r>
              <a:rPr lang="pt-BR" dirty="0" smtClean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   </a:t>
            </a:r>
            <a:r>
              <a:rPr lang="pt-BR" b="1" dirty="0" smtClean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em estações de tratamento de efluentes</a:t>
            </a:r>
            <a:endParaRPr lang="pt-BR" b="1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49077" y="296645"/>
            <a:ext cx="77650" cy="138638"/>
          </a:xfrm>
          <a:prstGeom prst="rect">
            <a:avLst/>
          </a:prstGeom>
          <a:gradFill>
            <a:gsLst>
              <a:gs pos="0">
                <a:srgbClr val="187759">
                  <a:alpha val="61000"/>
                </a:srgbClr>
              </a:gs>
              <a:gs pos="81000">
                <a:srgbClr val="77E9CB">
                  <a:lumMod val="93000"/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124673"/>
            <a:ext cx="2674620" cy="498892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5977268" y="5125233"/>
            <a:ext cx="4654873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Chicago (EUA):   </a:t>
            </a:r>
            <a:r>
              <a:rPr lang="pt-BR" b="1" smtClean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Saneamento básico</a:t>
            </a:r>
            <a:endParaRPr lang="pt-BR" b="1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594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445160" y="305298"/>
            <a:ext cx="8286857" cy="6700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t-BR" sz="3200" b="1" spc="300" dirty="0" smtClean="0">
                <a:latin typeface="Lato Black" charset="0"/>
                <a:ea typeface="Lato Black" charset="0"/>
                <a:cs typeface="Lato Black" charset="0"/>
              </a:rPr>
              <a:t>EFLUENTES DE LATICÍNIO- MG</a:t>
            </a:r>
            <a:endParaRPr lang="pt-BR" sz="3200" b="1" spc="300" dirty="0"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46761" y="975359"/>
            <a:ext cx="1833602" cy="148798"/>
          </a:xfrm>
          <a:prstGeom prst="rect">
            <a:avLst/>
          </a:prstGeom>
          <a:gradFill>
            <a:gsLst>
              <a:gs pos="0">
                <a:srgbClr val="187759">
                  <a:alpha val="61000"/>
                </a:srgbClr>
              </a:gs>
              <a:gs pos="81000">
                <a:srgbClr val="77E9CB">
                  <a:lumMod val="93000"/>
                  <a:alpha val="9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12" y="5081494"/>
            <a:ext cx="2491740" cy="464780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25839926"/>
              </p:ext>
            </p:extLst>
          </p:nvPr>
        </p:nvGraphicFramePr>
        <p:xfrm>
          <a:off x="546761" y="1323878"/>
          <a:ext cx="7978675" cy="3557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5735"/>
                <a:gridCol w="1595735"/>
                <a:gridCol w="1595735"/>
                <a:gridCol w="1595735"/>
                <a:gridCol w="1595735"/>
              </a:tblGrid>
              <a:tr h="1185965">
                <a:tc>
                  <a:txBody>
                    <a:bodyPr/>
                    <a:lstStyle/>
                    <a:p>
                      <a:pPr algn="ctr"/>
                      <a:r>
                        <a:rPr lang="pt-BR" sz="1500" b="0" i="0" dirty="0" smtClean="0">
                          <a:latin typeface="Lato Light" charset="0"/>
                          <a:ea typeface="Lato Light" charset="0"/>
                          <a:cs typeface="Lato Light" charset="0"/>
                        </a:rPr>
                        <a:t>Parâmetro</a:t>
                      </a:r>
                      <a:endParaRPr lang="pt-BR" sz="1500" b="0" i="0" dirty="0">
                        <a:latin typeface="Lato Light" charset="0"/>
                        <a:ea typeface="Lato Light" charset="0"/>
                        <a:cs typeface="Lato Light" charset="0"/>
                      </a:endParaRPr>
                    </a:p>
                  </a:txBody>
                  <a:tcPr marL="74066" marR="74066" marT="37032" marB="37032" anchor="ctr">
                    <a:gradFill>
                      <a:gsLst>
                        <a:gs pos="0">
                          <a:srgbClr val="44C992"/>
                        </a:gs>
                        <a:gs pos="100000">
                          <a:srgbClr val="198F6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0" i="0" dirty="0" smtClean="0">
                          <a:latin typeface="Lato Light" charset="0"/>
                          <a:ea typeface="Lato Light" charset="0"/>
                          <a:cs typeface="Lato Light" charset="0"/>
                        </a:rPr>
                        <a:t>E.</a:t>
                      </a:r>
                      <a:r>
                        <a:rPr lang="pt-BR" sz="1500" b="0" i="0" baseline="0" dirty="0" smtClean="0">
                          <a:latin typeface="Lato Light" charset="0"/>
                          <a:ea typeface="Lato Light" charset="0"/>
                          <a:cs typeface="Lato Light" charset="0"/>
                        </a:rPr>
                        <a:t> Bruto</a:t>
                      </a:r>
                    </a:p>
                    <a:p>
                      <a:pPr algn="ctr"/>
                      <a:r>
                        <a:rPr lang="pt-BR" sz="1500" b="0" i="0" baseline="0" dirty="0" smtClean="0">
                          <a:latin typeface="Lato Light" charset="0"/>
                          <a:ea typeface="Lato Light" charset="0"/>
                          <a:cs typeface="Lato Light" charset="0"/>
                        </a:rPr>
                        <a:t>mg/L</a:t>
                      </a:r>
                      <a:endParaRPr lang="pt-BR" sz="1500" b="0" i="0" dirty="0">
                        <a:latin typeface="Lato Light" charset="0"/>
                        <a:ea typeface="Lato Light" charset="0"/>
                        <a:cs typeface="Lato Light" charset="0"/>
                      </a:endParaRPr>
                    </a:p>
                  </a:txBody>
                  <a:tcPr marL="74066" marR="74066" marT="37032" marB="37032" anchor="ctr">
                    <a:gradFill>
                      <a:gsLst>
                        <a:gs pos="0">
                          <a:srgbClr val="44C992"/>
                        </a:gs>
                        <a:gs pos="100000">
                          <a:srgbClr val="198F6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0" i="0" dirty="0" smtClean="0">
                          <a:latin typeface="Lato Light" charset="0"/>
                          <a:ea typeface="Lato Light" charset="0"/>
                          <a:cs typeface="Lato Light" charset="0"/>
                        </a:rPr>
                        <a:t>E. Tratado</a:t>
                      </a:r>
                    </a:p>
                    <a:p>
                      <a:pPr algn="ctr"/>
                      <a:r>
                        <a:rPr lang="pt-BR" sz="1500" b="0" i="0" dirty="0" smtClean="0">
                          <a:latin typeface="Lato Light" charset="0"/>
                          <a:ea typeface="Lato Light" charset="0"/>
                          <a:cs typeface="Lato Light" charset="0"/>
                        </a:rPr>
                        <a:t>mg/l</a:t>
                      </a:r>
                      <a:endParaRPr lang="pt-BR" sz="1500" b="0" i="0" dirty="0">
                        <a:latin typeface="Lato Light" charset="0"/>
                        <a:ea typeface="Lato Light" charset="0"/>
                        <a:cs typeface="Lato Light" charset="0"/>
                      </a:endParaRPr>
                    </a:p>
                  </a:txBody>
                  <a:tcPr marL="74066" marR="74066" marT="37032" marB="37032" anchor="ctr">
                    <a:gradFill>
                      <a:gsLst>
                        <a:gs pos="0">
                          <a:srgbClr val="44C992"/>
                        </a:gs>
                        <a:gs pos="100000">
                          <a:srgbClr val="198F6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0" i="0" dirty="0" smtClean="0">
                          <a:latin typeface="Lato Light" charset="0"/>
                          <a:ea typeface="Lato Light" charset="0"/>
                          <a:cs typeface="Lato Light" charset="0"/>
                        </a:rPr>
                        <a:t>Remoção %*</a:t>
                      </a:r>
                    </a:p>
                    <a:p>
                      <a:pPr algn="ctr"/>
                      <a:r>
                        <a:rPr lang="pt-BR" sz="1500" b="0" i="0" dirty="0" smtClean="0">
                          <a:latin typeface="Lato Light" charset="0"/>
                          <a:ea typeface="Lato Light" charset="0"/>
                          <a:cs typeface="Lato Light" charset="0"/>
                        </a:rPr>
                        <a:t>60 dias </a:t>
                      </a:r>
                      <a:endParaRPr lang="pt-BR" sz="1500" b="0" i="0" dirty="0">
                        <a:latin typeface="Lato Light" charset="0"/>
                        <a:ea typeface="Lato Light" charset="0"/>
                        <a:cs typeface="Lato Light" charset="0"/>
                      </a:endParaRPr>
                    </a:p>
                  </a:txBody>
                  <a:tcPr marL="74066" marR="74066" marT="37032" marB="37032" anchor="ctr">
                    <a:gradFill>
                      <a:gsLst>
                        <a:gs pos="0">
                          <a:srgbClr val="44C992"/>
                        </a:gs>
                        <a:gs pos="100000">
                          <a:srgbClr val="198F6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500" b="0" i="0" dirty="0" smtClean="0">
                        <a:latin typeface="Lato Light" charset="0"/>
                        <a:ea typeface="Lato Light" charset="0"/>
                        <a:cs typeface="Lato Light" charset="0"/>
                      </a:endParaRPr>
                    </a:p>
                    <a:p>
                      <a:pPr algn="ctr"/>
                      <a:r>
                        <a:rPr lang="pt-BR" sz="1500" b="0" i="0" dirty="0" smtClean="0">
                          <a:latin typeface="Lato Light" charset="0"/>
                          <a:ea typeface="Lato Light" charset="0"/>
                          <a:cs typeface="Lato Light" charset="0"/>
                        </a:rPr>
                        <a:t>Remoção %*</a:t>
                      </a:r>
                    </a:p>
                    <a:p>
                      <a:pPr algn="ctr"/>
                      <a:r>
                        <a:rPr lang="pt-BR" sz="1500" b="0" i="0" dirty="0" smtClean="0">
                          <a:latin typeface="Lato Light" charset="0"/>
                          <a:ea typeface="Lato Light" charset="0"/>
                          <a:cs typeface="Lato Light" charset="0"/>
                        </a:rPr>
                        <a:t>90 dias </a:t>
                      </a:r>
                    </a:p>
                    <a:p>
                      <a:pPr algn="ctr"/>
                      <a:endParaRPr lang="pt-BR" sz="1500" b="0" i="0" dirty="0">
                        <a:latin typeface="Lato Light" charset="0"/>
                        <a:ea typeface="Lato Light" charset="0"/>
                        <a:cs typeface="Lato Light" charset="0"/>
                      </a:endParaRPr>
                    </a:p>
                  </a:txBody>
                  <a:tcPr marL="74066" marR="74066" marT="37032" marB="37032" anchor="ctr">
                    <a:gradFill>
                      <a:gsLst>
                        <a:gs pos="0">
                          <a:srgbClr val="44C992"/>
                        </a:gs>
                        <a:gs pos="100000">
                          <a:srgbClr val="198F6F"/>
                        </a:gs>
                      </a:gsLst>
                      <a:lin ang="5400000" scaled="1"/>
                    </a:gradFill>
                  </a:tcPr>
                </a:tc>
              </a:tr>
              <a:tr h="1185965">
                <a:tc>
                  <a:txBody>
                    <a:bodyPr/>
                    <a:lstStyle/>
                    <a:p>
                      <a:pPr algn="ctr"/>
                      <a:r>
                        <a:rPr lang="pt-BR" sz="1200" b="1" i="0" dirty="0" smtClean="0">
                          <a:solidFill>
                            <a:srgbClr val="0D4433"/>
                          </a:solidFill>
                          <a:latin typeface="Lato" charset="0"/>
                          <a:ea typeface="Lato" charset="0"/>
                          <a:cs typeface="Lato" charset="0"/>
                        </a:rPr>
                        <a:t>DBO</a:t>
                      </a:r>
                      <a:endParaRPr lang="pt-BR" sz="1200" b="1" i="0" dirty="0">
                        <a:solidFill>
                          <a:srgbClr val="0D4433"/>
                        </a:solidFill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 marL="74066" marR="74066" marT="37032" marB="37032" anchor="ctr">
                    <a:gradFill>
                      <a:gsLst>
                        <a:gs pos="79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 smtClean="0">
                          <a:solidFill>
                            <a:srgbClr val="0D4433"/>
                          </a:solidFill>
                          <a:latin typeface="Lato" charset="0"/>
                          <a:ea typeface="Lato" charset="0"/>
                          <a:cs typeface="Lato" charset="0"/>
                        </a:rPr>
                        <a:t>4026,67</a:t>
                      </a:r>
                      <a:endParaRPr lang="pt-BR" sz="1200" b="0" i="0" dirty="0">
                        <a:solidFill>
                          <a:srgbClr val="0D4433"/>
                        </a:solidFill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 marL="74066" marR="74066" marT="37032" marB="37032" anchor="ctr">
                    <a:gradFill>
                      <a:gsLst>
                        <a:gs pos="79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 smtClean="0">
                          <a:solidFill>
                            <a:srgbClr val="0D4433"/>
                          </a:solidFill>
                          <a:latin typeface="Lato" charset="0"/>
                          <a:ea typeface="Lato" charset="0"/>
                          <a:cs typeface="Lato" charset="0"/>
                        </a:rPr>
                        <a:t>736,92</a:t>
                      </a:r>
                      <a:endParaRPr lang="pt-BR" sz="1200" b="0" i="0" dirty="0">
                        <a:solidFill>
                          <a:srgbClr val="0D4433"/>
                        </a:solidFill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 marL="74066" marR="74066" marT="37032" marB="37032" anchor="ctr">
                    <a:gradFill>
                      <a:gsLst>
                        <a:gs pos="79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 smtClean="0">
                          <a:solidFill>
                            <a:srgbClr val="0D4433"/>
                          </a:solidFill>
                          <a:latin typeface="Lato" charset="0"/>
                          <a:ea typeface="Lato" charset="0"/>
                          <a:cs typeface="Lato" charset="0"/>
                        </a:rPr>
                        <a:t>81,70</a:t>
                      </a:r>
                      <a:endParaRPr lang="pt-BR" sz="1200" b="0" i="0" dirty="0">
                        <a:solidFill>
                          <a:srgbClr val="0D4433"/>
                        </a:solidFill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 marL="74066" marR="74066" marT="37032" marB="37032" anchor="ctr">
                    <a:gradFill>
                      <a:gsLst>
                        <a:gs pos="79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 smtClean="0">
                          <a:solidFill>
                            <a:srgbClr val="0D4433"/>
                          </a:solidFill>
                          <a:latin typeface="Lato" charset="0"/>
                          <a:ea typeface="Lato" charset="0"/>
                          <a:cs typeface="Lato" charset="0"/>
                        </a:rPr>
                        <a:t>93,34</a:t>
                      </a:r>
                      <a:endParaRPr lang="pt-BR" sz="1200" b="0" i="0" dirty="0">
                        <a:solidFill>
                          <a:srgbClr val="0D4433"/>
                        </a:solidFill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 marL="74066" marR="74066" marT="37032" marB="37032" anchor="ctr">
                    <a:gradFill>
                      <a:gsLst>
                        <a:gs pos="79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185965">
                <a:tc>
                  <a:txBody>
                    <a:bodyPr/>
                    <a:lstStyle/>
                    <a:p>
                      <a:pPr algn="ctr"/>
                      <a:r>
                        <a:rPr lang="pt-BR" sz="1200" b="1" i="0" dirty="0" smtClean="0">
                          <a:solidFill>
                            <a:srgbClr val="0D4433"/>
                          </a:solidFill>
                          <a:latin typeface="Lato" charset="0"/>
                          <a:ea typeface="Lato" charset="0"/>
                          <a:cs typeface="Lato" charset="0"/>
                        </a:rPr>
                        <a:t>DQO</a:t>
                      </a:r>
                      <a:endParaRPr lang="pt-BR" sz="1200" b="1" i="0" dirty="0">
                        <a:solidFill>
                          <a:srgbClr val="0D4433"/>
                        </a:solidFill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 marL="74066" marR="74066" marT="37032" marB="37032" anchor="ctr">
                    <a:gradFill>
                      <a:gsLst>
                        <a:gs pos="79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 smtClean="0">
                          <a:solidFill>
                            <a:srgbClr val="0D4433"/>
                          </a:solidFill>
                          <a:latin typeface="Lato" charset="0"/>
                          <a:ea typeface="Lato" charset="0"/>
                          <a:cs typeface="Lato" charset="0"/>
                        </a:rPr>
                        <a:t>7233</a:t>
                      </a:r>
                      <a:endParaRPr lang="pt-BR" sz="1200" b="0" i="0" dirty="0">
                        <a:solidFill>
                          <a:srgbClr val="0D4433"/>
                        </a:solidFill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 marL="74066" marR="74066" marT="37032" marB="37032" anchor="ctr">
                    <a:gradFill>
                      <a:gsLst>
                        <a:gs pos="79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 smtClean="0">
                          <a:solidFill>
                            <a:srgbClr val="0D4433"/>
                          </a:solidFill>
                          <a:latin typeface="Lato" charset="0"/>
                          <a:ea typeface="Lato" charset="0"/>
                          <a:cs typeface="Lato" charset="0"/>
                        </a:rPr>
                        <a:t>1446</a:t>
                      </a:r>
                      <a:endParaRPr lang="pt-BR" sz="1200" b="0" i="0" dirty="0">
                        <a:solidFill>
                          <a:srgbClr val="0D4433"/>
                        </a:solidFill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 marL="74066" marR="74066" marT="37032" marB="37032" anchor="ctr">
                    <a:gradFill>
                      <a:gsLst>
                        <a:gs pos="79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 smtClean="0">
                          <a:solidFill>
                            <a:srgbClr val="0D4433"/>
                          </a:solidFill>
                          <a:latin typeface="Lato" charset="0"/>
                          <a:ea typeface="Lato" charset="0"/>
                          <a:cs typeface="Lato" charset="0"/>
                        </a:rPr>
                        <a:t>80,01</a:t>
                      </a:r>
                      <a:endParaRPr lang="pt-BR" sz="1200" b="0" i="0" dirty="0">
                        <a:solidFill>
                          <a:srgbClr val="0D4433"/>
                        </a:solidFill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 marL="74066" marR="74066" marT="37032" marB="37032" anchor="ctr">
                    <a:gradFill>
                      <a:gsLst>
                        <a:gs pos="79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 i="0" dirty="0" smtClean="0">
                          <a:solidFill>
                            <a:srgbClr val="0D4433"/>
                          </a:solidFill>
                          <a:latin typeface="Lato" charset="0"/>
                          <a:ea typeface="Lato" charset="0"/>
                          <a:cs typeface="Lato" charset="0"/>
                        </a:rPr>
                        <a:t>76,52</a:t>
                      </a:r>
                      <a:endParaRPr lang="pt-BR" sz="1200" b="0" i="0" dirty="0">
                        <a:solidFill>
                          <a:srgbClr val="0D4433"/>
                        </a:solidFill>
                        <a:latin typeface="Lato" charset="0"/>
                        <a:ea typeface="Lato" charset="0"/>
                        <a:cs typeface="Lato" charset="0"/>
                      </a:endParaRPr>
                    </a:p>
                  </a:txBody>
                  <a:tcPr marL="74066" marR="74066" marT="37032" marB="37032" anchor="ctr">
                    <a:gradFill>
                      <a:gsLst>
                        <a:gs pos="79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8234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950840" y="953251"/>
            <a:ext cx="4481199" cy="107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spc="300" dirty="0" smtClean="0">
                <a:latin typeface="Lato Black" charset="0"/>
                <a:ea typeface="Lato Black" charset="0"/>
                <a:cs typeface="Lato Black" charset="0"/>
              </a:rPr>
              <a:t>BIOENZIMAÇÃO</a:t>
            </a:r>
            <a:endParaRPr lang="pt-BR" sz="2400" b="1" spc="300" dirty="0"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758904" y="1696644"/>
            <a:ext cx="4673135" cy="2540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pt-BR" sz="1600" b="1" dirty="0">
                <a:solidFill>
                  <a:srgbClr val="0D4433"/>
                </a:solidFill>
                <a:latin typeface="Lato Light" charset="0"/>
                <a:ea typeface="Lato Light" charset="0"/>
                <a:cs typeface="Lato Light" charset="0"/>
              </a:rPr>
              <a:t>É uma tecnologia de ponta com </a:t>
            </a:r>
            <a:r>
              <a:rPr lang="pt-BR" sz="1600" b="1" dirty="0">
                <a:solidFill>
                  <a:srgbClr val="0D4433"/>
                </a:solidFill>
                <a:latin typeface="Lato Black" charset="0"/>
                <a:ea typeface="Lato Black" charset="0"/>
                <a:cs typeface="Lato Black" charset="0"/>
              </a:rPr>
              <a:t>novo conceito ecológico </a:t>
            </a:r>
            <a:r>
              <a:rPr lang="pt-BR" sz="1600" b="1" dirty="0">
                <a:solidFill>
                  <a:srgbClr val="0D4433"/>
                </a:solidFill>
                <a:latin typeface="Lato Light" charset="0"/>
                <a:ea typeface="Lato Light" charset="0"/>
                <a:cs typeface="Lato Light" charset="0"/>
              </a:rPr>
              <a:t>de reduzir a matéria orgânica nos efluentes, reorientando os conceitos que foram administrados nos últimos anos para minimizar o uso de produtos </a:t>
            </a:r>
            <a:r>
              <a:rPr lang="pt-BR" sz="1600" b="1" dirty="0" smtClean="0">
                <a:solidFill>
                  <a:srgbClr val="0D4433"/>
                </a:solidFill>
                <a:latin typeface="Lato Light" charset="0"/>
                <a:ea typeface="Lato Light" charset="0"/>
                <a:cs typeface="Lato Light" charset="0"/>
              </a:rPr>
              <a:t>químicos. </a:t>
            </a:r>
          </a:p>
          <a:p>
            <a:pPr algn="just">
              <a:lnSpc>
                <a:spcPct val="150000"/>
              </a:lnSpc>
            </a:pPr>
            <a:endParaRPr lang="pt-BR" sz="1600" b="1" dirty="0">
              <a:solidFill>
                <a:srgbClr val="0D4433"/>
              </a:solidFill>
              <a:latin typeface="Lato Light" charset="0"/>
              <a:ea typeface="Lato Light" charset="0"/>
              <a:cs typeface="Lato Light" charset="0"/>
            </a:endParaRPr>
          </a:p>
          <a:p>
            <a:pPr algn="just">
              <a:lnSpc>
                <a:spcPct val="150000"/>
              </a:lnSpc>
            </a:pPr>
            <a:r>
              <a:rPr lang="pt-BR" sz="1600" b="1" dirty="0" smtClean="0">
                <a:solidFill>
                  <a:srgbClr val="0D4433"/>
                </a:solidFill>
                <a:latin typeface="Lato Light" charset="0"/>
                <a:ea typeface="Lato Light" charset="0"/>
                <a:cs typeface="Lato Light" charset="0"/>
              </a:rPr>
              <a:t>O </a:t>
            </a:r>
            <a:r>
              <a:rPr lang="pt-BR" sz="1600" b="1" dirty="0">
                <a:solidFill>
                  <a:srgbClr val="0D4433"/>
                </a:solidFill>
                <a:latin typeface="Lato Black" charset="0"/>
                <a:ea typeface="Lato Black" charset="0"/>
                <a:cs typeface="Lato Black" charset="0"/>
              </a:rPr>
              <a:t>único</a:t>
            </a:r>
            <a:r>
              <a:rPr lang="pt-BR" sz="1600" b="1" dirty="0">
                <a:solidFill>
                  <a:srgbClr val="0D4433"/>
                </a:solidFill>
                <a:latin typeface="Lato Light" charset="0"/>
                <a:ea typeface="Lato Light" charset="0"/>
                <a:cs typeface="Lato Light" charset="0"/>
              </a:rPr>
              <a:t> sistema viável para o saneamento ambiental que nos dá plena certeza e confiança de que seus resultados são benéficos ao meio </a:t>
            </a:r>
            <a:r>
              <a:rPr lang="pt-BR" sz="1600" b="1" dirty="0" smtClean="0">
                <a:solidFill>
                  <a:srgbClr val="0D4433"/>
                </a:solidFill>
                <a:latin typeface="Lato Light" charset="0"/>
                <a:ea typeface="Lato Light" charset="0"/>
                <a:cs typeface="Lato Light" charset="0"/>
              </a:rPr>
              <a:t>ambiente</a:t>
            </a:r>
            <a:r>
              <a:rPr lang="pt-BR" sz="1600" b="1" dirty="0">
                <a:solidFill>
                  <a:srgbClr val="0D4433"/>
                </a:solidFill>
                <a:latin typeface="Lato Light" charset="0"/>
                <a:ea typeface="Lato Light" charset="0"/>
                <a:cs typeface="Lato Light" charset="0"/>
              </a:rPr>
              <a:t>.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870111" y="4127373"/>
            <a:ext cx="4642655" cy="1091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pt-BR" sz="1800" b="1" dirty="0">
                <a:solidFill>
                  <a:srgbClr val="0D4433"/>
                </a:solidFill>
                <a:latin typeface="Lato Light" charset="0"/>
                <a:ea typeface="Lato Light" charset="0"/>
                <a:cs typeface="Lato Light" charset="0"/>
              </a:rPr>
              <a:t>Um passo para </a:t>
            </a:r>
            <a:r>
              <a:rPr lang="pt-BR" sz="1800" b="1" dirty="0">
                <a:solidFill>
                  <a:srgbClr val="0D4433"/>
                </a:solidFill>
                <a:latin typeface="Lato Black" charset="0"/>
                <a:ea typeface="Lato Black" charset="0"/>
                <a:cs typeface="Lato Black" charset="0"/>
              </a:rPr>
              <a:t>reduzir a poluição global</a:t>
            </a:r>
            <a:r>
              <a:rPr lang="pt-BR" sz="1800" dirty="0">
                <a:solidFill>
                  <a:srgbClr val="0D4433"/>
                </a:solidFill>
                <a:latin typeface="Lato Light" charset="0"/>
                <a:ea typeface="Lato Light" charset="0"/>
                <a:cs typeface="Lato Light" charset="0"/>
              </a:rPr>
              <a:t>.</a:t>
            </a:r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50" t="2239" r="1950" b="2239"/>
          <a:stretch/>
        </p:blipFill>
        <p:spPr/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12" y="5081494"/>
            <a:ext cx="2491740" cy="4647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09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alphaModFix amt="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6060" y="-1161689"/>
            <a:ext cx="9664700" cy="85408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460" y="2146500"/>
            <a:ext cx="2573020" cy="6574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084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3251"/>
                    </a14:imgEffect>
                    <a14:imgEffect>
                      <a14:saturation sat="39000"/>
                    </a14:imgEffect>
                  </a14:imgLayer>
                </a14:imgProps>
              </a:ext>
            </a:extLst>
          </a:blip>
          <a:srcRect l="37026" r="51694" b="2982"/>
          <a:stretch/>
        </p:blipFill>
        <p:spPr>
          <a:xfrm>
            <a:off x="7353300" y="0"/>
            <a:ext cx="1328738" cy="5715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13146" y="386579"/>
            <a:ext cx="3876675" cy="1103312"/>
          </a:xfrm>
        </p:spPr>
        <p:txBody>
          <a:bodyPr>
            <a:normAutofit/>
          </a:bodyPr>
          <a:lstStyle/>
          <a:p>
            <a:r>
              <a:rPr lang="pt-BR" sz="3200" b="1" spc="300" dirty="0" smtClean="0">
                <a:latin typeface="Lato Black" charset="0"/>
                <a:ea typeface="Lato Black" charset="0"/>
                <a:cs typeface="Lato Black" charset="0"/>
              </a:rPr>
              <a:t>BIOENZIMAÇÃO</a:t>
            </a:r>
            <a:endParaRPr lang="pt-BR" sz="3200" b="1" spc="300" dirty="0"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513146" y="1276294"/>
            <a:ext cx="2268553" cy="475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spc="300" dirty="0" smtClean="0">
                <a:solidFill>
                  <a:srgbClr val="187759"/>
                </a:solidFill>
                <a:latin typeface="Lato Light" charset="0"/>
                <a:ea typeface="Lato Light" charset="0"/>
                <a:cs typeface="Lato Light" charset="0"/>
              </a:rPr>
              <a:t>CONCEITO</a:t>
            </a:r>
            <a:endParaRPr lang="pt-BR" sz="2000" spc="300" dirty="0">
              <a:solidFill>
                <a:srgbClr val="187759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13146" y="2311121"/>
            <a:ext cx="6070534" cy="739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b="1" dirty="0" smtClean="0">
                <a:solidFill>
                  <a:srgbClr val="0D4433"/>
                </a:solidFill>
                <a:latin typeface="Lato Heavy" charset="0"/>
                <a:ea typeface="Lato Heavy" charset="0"/>
                <a:cs typeface="Lato Heavy" charset="0"/>
              </a:rPr>
              <a:t>Bioenzimação</a:t>
            </a:r>
            <a: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 - OPB é uma tecnologia verde desenvolvida no departamento de engenharia ambiental  da </a:t>
            </a:r>
            <a:r>
              <a:rPr lang="pt-BR" sz="1400" b="1" dirty="0" smtClean="0">
                <a:solidFill>
                  <a:srgbClr val="0D4433"/>
                </a:solidFill>
                <a:latin typeface="Lato Heavy" charset="0"/>
                <a:ea typeface="Lato Heavy" charset="0"/>
                <a:cs typeface="Lato Heavy" charset="0"/>
              </a:rPr>
              <a:t>Agranco Corp. EUA</a:t>
            </a:r>
            <a: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;</a:t>
            </a:r>
          </a:p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513145" y="3336053"/>
            <a:ext cx="6070534" cy="954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Baseia-se principalmente na otimização do tratamento biológico ( OPB ) em qualquer corpo de água submetido a altas descargas de matéria orgânica que geram poluição ambiental;</a:t>
            </a:r>
          </a:p>
          <a:p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7353300" y="0"/>
            <a:ext cx="1328738" cy="5715000"/>
          </a:xfrm>
          <a:prstGeom prst="rect">
            <a:avLst/>
          </a:prstGeom>
          <a:gradFill>
            <a:gsLst>
              <a:gs pos="0">
                <a:srgbClr val="187759">
                  <a:alpha val="61000"/>
                </a:srgbClr>
              </a:gs>
              <a:gs pos="81000">
                <a:srgbClr val="77E9CB">
                  <a:lumMod val="93000"/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59" y="5103107"/>
            <a:ext cx="2491740" cy="4647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1518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26727" y="211755"/>
            <a:ext cx="3619099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Bioenzimação</a:t>
            </a:r>
            <a:r>
              <a:rPr lang="pt-BR" dirty="0" smtClean="0">
                <a:latin typeface="Lato Black" charset="0"/>
                <a:ea typeface="Lato Black" charset="0"/>
                <a:cs typeface="Lato Black" charset="0"/>
              </a:rPr>
              <a:t>   </a:t>
            </a:r>
            <a:r>
              <a:rPr lang="pt-BR" dirty="0" smtClean="0">
                <a:latin typeface="Lato Light" charset="0"/>
                <a:ea typeface="Lato Light" charset="0"/>
                <a:cs typeface="Lato Light" charset="0"/>
              </a:rPr>
              <a:t>•   Conceito</a:t>
            </a:r>
            <a:endParaRPr lang="pt-BR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93038" y="304800"/>
            <a:ext cx="77650" cy="138638"/>
          </a:xfrm>
          <a:prstGeom prst="rect">
            <a:avLst/>
          </a:prstGeom>
          <a:gradFill>
            <a:gsLst>
              <a:gs pos="0">
                <a:srgbClr val="187759">
                  <a:alpha val="61000"/>
                </a:srgbClr>
              </a:gs>
              <a:gs pos="81000">
                <a:srgbClr val="77E9CB">
                  <a:lumMod val="93000"/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433198" y="1525713"/>
            <a:ext cx="4792139" cy="117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Através da adição de microrganismos e enzimas específicos cuja ação combinada permite reforçar a degradação da matéria orgânica ( Remoção de Contaminantes orgânicos) para a melhoria da qualidade da água.</a:t>
            </a:r>
          </a:p>
          <a:p>
            <a:endParaRPr lang="pt-BR" dirty="0">
              <a:solidFill>
                <a:srgbClr val="0D4433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33198" y="3371864"/>
            <a:ext cx="47921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Objetivo de decompor eficazmente a matéria orgânica e convertê-la em componentes inofensivos e facilmente absorvidos pelo </a:t>
            </a:r>
            <a:r>
              <a:rPr lang="pt-BR" sz="1400" b="1" dirty="0" smtClean="0">
                <a:solidFill>
                  <a:srgbClr val="0D4433"/>
                </a:solidFill>
                <a:latin typeface="Lato Heavy" charset="0"/>
                <a:ea typeface="Lato Heavy" charset="0"/>
                <a:cs typeface="Lato Heavy" charset="0"/>
              </a:rPr>
              <a:t>MEIO AMBIENTE</a:t>
            </a:r>
            <a:endParaRPr lang="pt-BR" b="1" dirty="0">
              <a:solidFill>
                <a:srgbClr val="0D4433"/>
              </a:solidFill>
              <a:latin typeface="Lato Heavy" charset="0"/>
              <a:ea typeface="Lato Heavy" charset="0"/>
              <a:cs typeface="Lato Heavy" charset="0"/>
            </a:endParaRPr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80" r="17380"/>
          <a:stretch>
            <a:fillRect/>
          </a:stretch>
        </p:blipFill>
        <p:spPr>
          <a:xfrm flipH="1">
            <a:off x="5387721" y="2923808"/>
            <a:ext cx="2016125" cy="1738313"/>
          </a:xfrm>
          <a:solidFill>
            <a:srgbClr val="11C17E"/>
          </a:solidFill>
          <a:effectLst>
            <a:innerShdw blurRad="63500" dist="25400" dir="18900000">
              <a:prstClr val="black">
                <a:alpha val="44000"/>
              </a:prstClr>
            </a:innerShdw>
          </a:effectLst>
        </p:spPr>
      </p:pic>
      <p:pic>
        <p:nvPicPr>
          <p:cNvPr id="22" name="Espaço Reservado para Imagem 8"/>
          <p:cNvPicPr>
            <a:picLocks noChangeAspect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7721" y="1141665"/>
            <a:ext cx="2016125" cy="1733596"/>
          </a:xfrm>
          <a:custGeom>
            <a:avLst/>
            <a:gdLst>
              <a:gd name="connsiteX0" fmla="*/ 1345084 w 3860963"/>
              <a:gd name="connsiteY0" fmla="*/ 777239 h 3328414"/>
              <a:gd name="connsiteX1" fmla="*/ 901600 w 3860963"/>
              <a:gd name="connsiteY1" fmla="*/ 1664207 h 3328414"/>
              <a:gd name="connsiteX2" fmla="*/ 1345084 w 3860963"/>
              <a:gd name="connsiteY2" fmla="*/ 2551175 h 3328414"/>
              <a:gd name="connsiteX3" fmla="*/ 2515882 w 3860963"/>
              <a:gd name="connsiteY3" fmla="*/ 2551175 h 3328414"/>
              <a:gd name="connsiteX4" fmla="*/ 2959366 w 3860963"/>
              <a:gd name="connsiteY4" fmla="*/ 1664207 h 3328414"/>
              <a:gd name="connsiteX5" fmla="*/ 2515882 w 3860963"/>
              <a:gd name="connsiteY5" fmla="*/ 777239 h 3328414"/>
              <a:gd name="connsiteX6" fmla="*/ 832104 w 3860963"/>
              <a:gd name="connsiteY6" fmla="*/ 0 h 3328414"/>
              <a:gd name="connsiteX7" fmla="*/ 3028859 w 3860963"/>
              <a:gd name="connsiteY7" fmla="*/ 0 h 3328414"/>
              <a:gd name="connsiteX8" fmla="*/ 3860963 w 3860963"/>
              <a:gd name="connsiteY8" fmla="*/ 1664207 h 3328414"/>
              <a:gd name="connsiteX9" fmla="*/ 3028859 w 3860963"/>
              <a:gd name="connsiteY9" fmla="*/ 3328414 h 3328414"/>
              <a:gd name="connsiteX10" fmla="*/ 832104 w 3860963"/>
              <a:gd name="connsiteY10" fmla="*/ 3328414 h 3328414"/>
              <a:gd name="connsiteX11" fmla="*/ 0 w 3860963"/>
              <a:gd name="connsiteY11" fmla="*/ 1664207 h 332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60963" h="3328414">
                <a:moveTo>
                  <a:pt x="1345084" y="777239"/>
                </a:moveTo>
                <a:lnTo>
                  <a:pt x="901600" y="1664207"/>
                </a:lnTo>
                <a:lnTo>
                  <a:pt x="1345084" y="2551175"/>
                </a:lnTo>
                <a:lnTo>
                  <a:pt x="2515882" y="2551175"/>
                </a:lnTo>
                <a:lnTo>
                  <a:pt x="2959366" y="1664207"/>
                </a:lnTo>
                <a:lnTo>
                  <a:pt x="2515882" y="777239"/>
                </a:lnTo>
                <a:close/>
                <a:moveTo>
                  <a:pt x="832104" y="0"/>
                </a:moveTo>
                <a:lnTo>
                  <a:pt x="3028859" y="0"/>
                </a:lnTo>
                <a:lnTo>
                  <a:pt x="3860963" y="1664207"/>
                </a:lnTo>
                <a:lnTo>
                  <a:pt x="3028859" y="3328414"/>
                </a:lnTo>
                <a:lnTo>
                  <a:pt x="832104" y="3328414"/>
                </a:lnTo>
                <a:lnTo>
                  <a:pt x="0" y="1664207"/>
                </a:lnTo>
                <a:close/>
              </a:path>
            </a:pathLst>
          </a:custGeom>
          <a:solidFill>
            <a:srgbClr val="11C17E"/>
          </a:solidFill>
          <a:effectLst>
            <a:innerShdw blurRad="38100" dist="25400" dir="16080000">
              <a:prstClr val="black">
                <a:alpha val="41000"/>
              </a:prstClr>
            </a:innerShdw>
          </a:effectLst>
        </p:spPr>
      </p:pic>
      <p:pic>
        <p:nvPicPr>
          <p:cNvPr id="23" name="Espaço Reservado para Imagem 8"/>
          <p:cNvPicPr>
            <a:picLocks noChangeAspect="1"/>
          </p:cNvPicPr>
          <p:nvPr/>
        </p:nvPicPr>
        <p:blipFill>
          <a:blip r:embed="rId4">
            <a:alphaModFix amt="3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5352" y="2048257"/>
            <a:ext cx="2016125" cy="1702556"/>
          </a:xfrm>
          <a:custGeom>
            <a:avLst/>
            <a:gdLst>
              <a:gd name="connsiteX0" fmla="*/ 1345084 w 3860963"/>
              <a:gd name="connsiteY0" fmla="*/ 777239 h 3328414"/>
              <a:gd name="connsiteX1" fmla="*/ 901600 w 3860963"/>
              <a:gd name="connsiteY1" fmla="*/ 1664207 h 3328414"/>
              <a:gd name="connsiteX2" fmla="*/ 1345084 w 3860963"/>
              <a:gd name="connsiteY2" fmla="*/ 2551175 h 3328414"/>
              <a:gd name="connsiteX3" fmla="*/ 2515882 w 3860963"/>
              <a:gd name="connsiteY3" fmla="*/ 2551175 h 3328414"/>
              <a:gd name="connsiteX4" fmla="*/ 2959366 w 3860963"/>
              <a:gd name="connsiteY4" fmla="*/ 1664207 h 3328414"/>
              <a:gd name="connsiteX5" fmla="*/ 2515882 w 3860963"/>
              <a:gd name="connsiteY5" fmla="*/ 777239 h 3328414"/>
              <a:gd name="connsiteX6" fmla="*/ 832104 w 3860963"/>
              <a:gd name="connsiteY6" fmla="*/ 0 h 3328414"/>
              <a:gd name="connsiteX7" fmla="*/ 3028859 w 3860963"/>
              <a:gd name="connsiteY7" fmla="*/ 0 h 3328414"/>
              <a:gd name="connsiteX8" fmla="*/ 3860963 w 3860963"/>
              <a:gd name="connsiteY8" fmla="*/ 1664207 h 3328414"/>
              <a:gd name="connsiteX9" fmla="*/ 3028859 w 3860963"/>
              <a:gd name="connsiteY9" fmla="*/ 3328414 h 3328414"/>
              <a:gd name="connsiteX10" fmla="*/ 832104 w 3860963"/>
              <a:gd name="connsiteY10" fmla="*/ 3328414 h 3328414"/>
              <a:gd name="connsiteX11" fmla="*/ 0 w 3860963"/>
              <a:gd name="connsiteY11" fmla="*/ 1664207 h 332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60963" h="3328414">
                <a:moveTo>
                  <a:pt x="1345084" y="777239"/>
                </a:moveTo>
                <a:lnTo>
                  <a:pt x="901600" y="1664207"/>
                </a:lnTo>
                <a:lnTo>
                  <a:pt x="1345084" y="2551175"/>
                </a:lnTo>
                <a:lnTo>
                  <a:pt x="2515882" y="2551175"/>
                </a:lnTo>
                <a:lnTo>
                  <a:pt x="2959366" y="1664207"/>
                </a:lnTo>
                <a:lnTo>
                  <a:pt x="2515882" y="777239"/>
                </a:lnTo>
                <a:close/>
                <a:moveTo>
                  <a:pt x="832104" y="0"/>
                </a:moveTo>
                <a:lnTo>
                  <a:pt x="3028859" y="0"/>
                </a:lnTo>
                <a:lnTo>
                  <a:pt x="3860963" y="1664207"/>
                </a:lnTo>
                <a:lnTo>
                  <a:pt x="3028859" y="3328414"/>
                </a:lnTo>
                <a:lnTo>
                  <a:pt x="832104" y="3328414"/>
                </a:lnTo>
                <a:lnTo>
                  <a:pt x="0" y="1664207"/>
                </a:lnTo>
                <a:close/>
              </a:path>
            </a:pathLst>
          </a:custGeom>
          <a:gradFill>
            <a:gsLst>
              <a:gs pos="0">
                <a:srgbClr val="72D099"/>
              </a:gs>
              <a:gs pos="100000">
                <a:srgbClr val="187759"/>
              </a:gs>
            </a:gsLst>
            <a:lin ang="5400000" scaled="1"/>
          </a:gradFill>
          <a:effectLst>
            <a:innerShdw blurRad="25400" dist="38100" dir="18900000">
              <a:prstClr val="black">
                <a:alpha val="60000"/>
              </a:prstClr>
            </a:inn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0" y="133574"/>
            <a:ext cx="2491740" cy="4647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600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6727" y="211755"/>
            <a:ext cx="3619099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Bioenzimação</a:t>
            </a:r>
            <a:r>
              <a:rPr lang="pt-BR" dirty="0" smtClean="0">
                <a:latin typeface="Lato Black" charset="0"/>
                <a:ea typeface="Lato Black" charset="0"/>
                <a:cs typeface="Lato Black" charset="0"/>
              </a:rPr>
              <a:t>  </a:t>
            </a:r>
            <a:endParaRPr lang="pt-BR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93038" y="304800"/>
            <a:ext cx="77650" cy="138638"/>
          </a:xfrm>
          <a:prstGeom prst="rect">
            <a:avLst/>
          </a:prstGeom>
          <a:gradFill>
            <a:gsLst>
              <a:gs pos="0">
                <a:srgbClr val="187759">
                  <a:alpha val="61000"/>
                </a:srgbClr>
              </a:gs>
              <a:gs pos="81000">
                <a:srgbClr val="77E9CB">
                  <a:lumMod val="93000"/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6" name="Grupo 15"/>
          <p:cNvGrpSpPr/>
          <p:nvPr/>
        </p:nvGrpSpPr>
        <p:grpSpPr>
          <a:xfrm>
            <a:off x="2502354" y="1021032"/>
            <a:ext cx="1131752" cy="1131752"/>
            <a:chOff x="2900516" y="1011785"/>
            <a:chExt cx="3510116" cy="3510116"/>
          </a:xfrm>
        </p:grpSpPr>
        <p:sp>
          <p:nvSpPr>
            <p:cNvPr id="9" name="Forma Livre 8"/>
            <p:cNvSpPr/>
            <p:nvPr/>
          </p:nvSpPr>
          <p:spPr>
            <a:xfrm>
              <a:off x="2900516" y="1011785"/>
              <a:ext cx="3510116" cy="3510116"/>
            </a:xfrm>
            <a:custGeom>
              <a:avLst/>
              <a:gdLst>
                <a:gd name="connsiteX0" fmla="*/ 1755058 w 3510116"/>
                <a:gd name="connsiteY0" fmla="*/ 0 h 3510116"/>
                <a:gd name="connsiteX1" fmla="*/ 3510116 w 3510116"/>
                <a:gd name="connsiteY1" fmla="*/ 1755058 h 3510116"/>
                <a:gd name="connsiteX2" fmla="*/ 1755058 w 3510116"/>
                <a:gd name="connsiteY2" fmla="*/ 3510116 h 3510116"/>
                <a:gd name="connsiteX3" fmla="*/ 0 w 3510116"/>
                <a:gd name="connsiteY3" fmla="*/ 1755058 h 3510116"/>
                <a:gd name="connsiteX4" fmla="*/ 1755058 w 3510116"/>
                <a:gd name="connsiteY4" fmla="*/ 0 h 3510116"/>
                <a:gd name="connsiteX5" fmla="*/ 1755058 w 3510116"/>
                <a:gd name="connsiteY5" fmla="*/ 363794 h 3510116"/>
                <a:gd name="connsiteX6" fmla="*/ 363794 w 3510116"/>
                <a:gd name="connsiteY6" fmla="*/ 1755058 h 3510116"/>
                <a:gd name="connsiteX7" fmla="*/ 1755058 w 3510116"/>
                <a:gd name="connsiteY7" fmla="*/ 3146322 h 3510116"/>
                <a:gd name="connsiteX8" fmla="*/ 3146322 w 3510116"/>
                <a:gd name="connsiteY8" fmla="*/ 1755058 h 3510116"/>
                <a:gd name="connsiteX9" fmla="*/ 1755058 w 3510116"/>
                <a:gd name="connsiteY9" fmla="*/ 363794 h 351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10116" h="3510116">
                  <a:moveTo>
                    <a:pt x="1755058" y="0"/>
                  </a:moveTo>
                  <a:cubicBezTo>
                    <a:pt x="2724350" y="0"/>
                    <a:pt x="3510116" y="785766"/>
                    <a:pt x="3510116" y="1755058"/>
                  </a:cubicBezTo>
                  <a:cubicBezTo>
                    <a:pt x="3510116" y="2724350"/>
                    <a:pt x="2724350" y="3510116"/>
                    <a:pt x="1755058" y="3510116"/>
                  </a:cubicBezTo>
                  <a:cubicBezTo>
                    <a:pt x="785766" y="3510116"/>
                    <a:pt x="0" y="2724350"/>
                    <a:pt x="0" y="1755058"/>
                  </a:cubicBezTo>
                  <a:cubicBezTo>
                    <a:pt x="0" y="785766"/>
                    <a:pt x="785766" y="0"/>
                    <a:pt x="1755058" y="0"/>
                  </a:cubicBezTo>
                  <a:close/>
                  <a:moveTo>
                    <a:pt x="1755058" y="363794"/>
                  </a:moveTo>
                  <a:cubicBezTo>
                    <a:pt x="986684" y="363794"/>
                    <a:pt x="363794" y="986684"/>
                    <a:pt x="363794" y="1755058"/>
                  </a:cubicBezTo>
                  <a:cubicBezTo>
                    <a:pt x="363794" y="2523432"/>
                    <a:pt x="986684" y="3146322"/>
                    <a:pt x="1755058" y="3146322"/>
                  </a:cubicBezTo>
                  <a:cubicBezTo>
                    <a:pt x="2523432" y="3146322"/>
                    <a:pt x="3146322" y="2523432"/>
                    <a:pt x="3146322" y="1755058"/>
                  </a:cubicBezTo>
                  <a:cubicBezTo>
                    <a:pt x="3146322" y="986684"/>
                    <a:pt x="2523432" y="363794"/>
                    <a:pt x="1755058" y="363794"/>
                  </a:cubicBezTo>
                  <a:close/>
                </a:path>
              </a:pathLst>
            </a:custGeom>
            <a:solidFill>
              <a:srgbClr val="187759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4217920" y="1730497"/>
              <a:ext cx="678544" cy="2072692"/>
            </a:xfrm>
            <a:custGeom>
              <a:avLst/>
              <a:gdLst/>
              <a:ahLst/>
              <a:cxnLst/>
              <a:rect l="l" t="t" r="r" b="b"/>
              <a:pathLst>
                <a:path w="290170" h="886358">
                  <a:moveTo>
                    <a:pt x="108509" y="0"/>
                  </a:moveTo>
                  <a:lnTo>
                    <a:pt x="290170" y="0"/>
                  </a:lnTo>
                  <a:lnTo>
                    <a:pt x="290170" y="886358"/>
                  </a:lnTo>
                  <a:lnTo>
                    <a:pt x="87783" y="886358"/>
                  </a:lnTo>
                  <a:lnTo>
                    <a:pt x="87783" y="167030"/>
                  </a:lnTo>
                  <a:lnTo>
                    <a:pt x="0" y="167030"/>
                  </a:lnTo>
                  <a:lnTo>
                    <a:pt x="108509" y="0"/>
                  </a:lnTo>
                  <a:close/>
                </a:path>
              </a:pathLst>
            </a:custGeom>
            <a:solidFill>
              <a:srgbClr val="187759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9600" dirty="0">
                <a:solidFill>
                  <a:srgbClr val="187759"/>
                </a:solidFill>
                <a:latin typeface="American Purpose" charset="0"/>
                <a:ea typeface="American Purpose" charset="0"/>
                <a:cs typeface="American Purpose" charset="0"/>
              </a:endParaRPr>
            </a:p>
          </p:txBody>
        </p:sp>
      </p:grpSp>
      <p:sp>
        <p:nvSpPr>
          <p:cNvPr id="17" name="CaixaDeTexto 16"/>
          <p:cNvSpPr txBox="1"/>
          <p:nvPr/>
        </p:nvSpPr>
        <p:spPr>
          <a:xfrm>
            <a:off x="3732429" y="905524"/>
            <a:ext cx="4097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spc="300" dirty="0" smtClean="0">
                <a:solidFill>
                  <a:srgbClr val="187759"/>
                </a:solidFill>
                <a:latin typeface="Lato Black" charset="0"/>
                <a:ea typeface="Lato Black" charset="0"/>
                <a:cs typeface="Lato Black" charset="0"/>
              </a:rPr>
              <a:t>ETAPA</a:t>
            </a:r>
            <a:endParaRPr lang="pt-BR" sz="8000" b="1" spc="300" dirty="0">
              <a:solidFill>
                <a:srgbClr val="187759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445858" y="2871018"/>
            <a:ext cx="2700041" cy="117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Adição de enzimas específicas (Biocatalisadores) promovem a </a:t>
            </a:r>
            <a:r>
              <a:rPr lang="pt-BR" sz="1400" dirty="0" err="1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pré</a:t>
            </a:r>
            <a: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-digestão de nutrientes complexos</a:t>
            </a:r>
          </a:p>
          <a:p>
            <a:endParaRPr lang="pt-BR" dirty="0">
              <a:solidFill>
                <a:srgbClr val="0D4433"/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3468157" y="2871018"/>
            <a:ext cx="2700041" cy="954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Incremento da taxa de decomposição de gorduras, proteínas e outros compostos    </a:t>
            </a:r>
          </a:p>
          <a:p>
            <a:endParaRPr lang="pt-BR" dirty="0">
              <a:solidFill>
                <a:srgbClr val="0D4433"/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6883555" y="2998838"/>
            <a:ext cx="1133567" cy="954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Nutrientes solúveis em água</a:t>
            </a:r>
          </a:p>
          <a:p>
            <a:endParaRPr lang="pt-BR" dirty="0">
              <a:solidFill>
                <a:srgbClr val="0D4433"/>
              </a:solidFill>
            </a:endParaRPr>
          </a:p>
        </p:txBody>
      </p:sp>
      <p:pic>
        <p:nvPicPr>
          <p:cNvPr id="33" name="Espaço Reservado para Imagem 3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937" r="-90" b="63500"/>
          <a:stretch/>
        </p:blipFill>
        <p:spPr/>
      </p:pic>
      <p:sp>
        <p:nvSpPr>
          <p:cNvPr id="34" name="Retângulo 33"/>
          <p:cNvSpPr/>
          <p:nvPr/>
        </p:nvSpPr>
        <p:spPr>
          <a:xfrm>
            <a:off x="0" y="4150626"/>
            <a:ext cx="9144000" cy="1564374"/>
          </a:xfrm>
          <a:custGeom>
            <a:avLst/>
            <a:gdLst>
              <a:gd name="connsiteX0" fmla="*/ 0 w 9144000"/>
              <a:gd name="connsiteY0" fmla="*/ 0 h 1270321"/>
              <a:gd name="connsiteX1" fmla="*/ 9144000 w 9144000"/>
              <a:gd name="connsiteY1" fmla="*/ 0 h 1270321"/>
              <a:gd name="connsiteX2" fmla="*/ 9144000 w 9144000"/>
              <a:gd name="connsiteY2" fmla="*/ 1270321 h 1270321"/>
              <a:gd name="connsiteX3" fmla="*/ 0 w 9144000"/>
              <a:gd name="connsiteY3" fmla="*/ 1270321 h 1270321"/>
              <a:gd name="connsiteX4" fmla="*/ 0 w 9144000"/>
              <a:gd name="connsiteY4" fmla="*/ 0 h 1270321"/>
              <a:gd name="connsiteX0" fmla="*/ 0 w 9144000"/>
              <a:gd name="connsiteY0" fmla="*/ 293225 h 1563546"/>
              <a:gd name="connsiteX1" fmla="*/ 9144000 w 9144000"/>
              <a:gd name="connsiteY1" fmla="*/ 293225 h 1563546"/>
              <a:gd name="connsiteX2" fmla="*/ 9144000 w 9144000"/>
              <a:gd name="connsiteY2" fmla="*/ 1563546 h 1563546"/>
              <a:gd name="connsiteX3" fmla="*/ 0 w 9144000"/>
              <a:gd name="connsiteY3" fmla="*/ 1563546 h 1563546"/>
              <a:gd name="connsiteX4" fmla="*/ 0 w 9144000"/>
              <a:gd name="connsiteY4" fmla="*/ 293225 h 1563546"/>
              <a:gd name="connsiteX0" fmla="*/ 0 w 9144000"/>
              <a:gd name="connsiteY0" fmla="*/ 252079 h 1522400"/>
              <a:gd name="connsiteX1" fmla="*/ 9144000 w 9144000"/>
              <a:gd name="connsiteY1" fmla="*/ 252079 h 1522400"/>
              <a:gd name="connsiteX2" fmla="*/ 9144000 w 9144000"/>
              <a:gd name="connsiteY2" fmla="*/ 1522400 h 1522400"/>
              <a:gd name="connsiteX3" fmla="*/ 0 w 9144000"/>
              <a:gd name="connsiteY3" fmla="*/ 1522400 h 1522400"/>
              <a:gd name="connsiteX4" fmla="*/ 0 w 9144000"/>
              <a:gd name="connsiteY4" fmla="*/ 252079 h 1522400"/>
              <a:gd name="connsiteX0" fmla="*/ 0 w 9167149"/>
              <a:gd name="connsiteY0" fmla="*/ 264079 h 1534400"/>
              <a:gd name="connsiteX1" fmla="*/ 9167149 w 9167149"/>
              <a:gd name="connsiteY1" fmla="*/ 206205 h 1534400"/>
              <a:gd name="connsiteX2" fmla="*/ 9144000 w 9167149"/>
              <a:gd name="connsiteY2" fmla="*/ 1534400 h 1534400"/>
              <a:gd name="connsiteX3" fmla="*/ 0 w 9167149"/>
              <a:gd name="connsiteY3" fmla="*/ 1534400 h 1534400"/>
              <a:gd name="connsiteX4" fmla="*/ 0 w 9167149"/>
              <a:gd name="connsiteY4" fmla="*/ 264079 h 1534400"/>
              <a:gd name="connsiteX0" fmla="*/ 0 w 9167149"/>
              <a:gd name="connsiteY0" fmla="*/ 234245 h 1504566"/>
              <a:gd name="connsiteX1" fmla="*/ 9167149 w 9167149"/>
              <a:gd name="connsiteY1" fmla="*/ 176371 h 1504566"/>
              <a:gd name="connsiteX2" fmla="*/ 9144000 w 9167149"/>
              <a:gd name="connsiteY2" fmla="*/ 1504566 h 1504566"/>
              <a:gd name="connsiteX3" fmla="*/ 0 w 9167149"/>
              <a:gd name="connsiteY3" fmla="*/ 1504566 h 1504566"/>
              <a:gd name="connsiteX4" fmla="*/ 0 w 9167149"/>
              <a:gd name="connsiteY4" fmla="*/ 234245 h 1504566"/>
              <a:gd name="connsiteX0" fmla="*/ 0 w 9167149"/>
              <a:gd name="connsiteY0" fmla="*/ 291149 h 1561470"/>
              <a:gd name="connsiteX1" fmla="*/ 9167149 w 9167149"/>
              <a:gd name="connsiteY1" fmla="*/ 233275 h 1561470"/>
              <a:gd name="connsiteX2" fmla="*/ 9144000 w 9167149"/>
              <a:gd name="connsiteY2" fmla="*/ 1561470 h 1561470"/>
              <a:gd name="connsiteX3" fmla="*/ 0 w 9167149"/>
              <a:gd name="connsiteY3" fmla="*/ 1561470 h 1561470"/>
              <a:gd name="connsiteX4" fmla="*/ 0 w 9167149"/>
              <a:gd name="connsiteY4" fmla="*/ 291149 h 1561470"/>
              <a:gd name="connsiteX0" fmla="*/ 8238 w 9167149"/>
              <a:gd name="connsiteY0" fmla="*/ 307303 h 1495246"/>
              <a:gd name="connsiteX1" fmla="*/ 9167149 w 9167149"/>
              <a:gd name="connsiteY1" fmla="*/ 167051 h 1495246"/>
              <a:gd name="connsiteX2" fmla="*/ 9144000 w 9167149"/>
              <a:gd name="connsiteY2" fmla="*/ 1495246 h 1495246"/>
              <a:gd name="connsiteX3" fmla="*/ 0 w 9167149"/>
              <a:gd name="connsiteY3" fmla="*/ 1495246 h 1495246"/>
              <a:gd name="connsiteX4" fmla="*/ 8238 w 9167149"/>
              <a:gd name="connsiteY4" fmla="*/ 307303 h 1495246"/>
              <a:gd name="connsiteX0" fmla="*/ 8238 w 9167149"/>
              <a:gd name="connsiteY0" fmla="*/ 289630 h 1568189"/>
              <a:gd name="connsiteX1" fmla="*/ 9167149 w 9167149"/>
              <a:gd name="connsiteY1" fmla="*/ 239994 h 1568189"/>
              <a:gd name="connsiteX2" fmla="*/ 9144000 w 9167149"/>
              <a:gd name="connsiteY2" fmla="*/ 1568189 h 1568189"/>
              <a:gd name="connsiteX3" fmla="*/ 0 w 9167149"/>
              <a:gd name="connsiteY3" fmla="*/ 1568189 h 1568189"/>
              <a:gd name="connsiteX4" fmla="*/ 8238 w 9167149"/>
              <a:gd name="connsiteY4" fmla="*/ 289630 h 1568189"/>
              <a:gd name="connsiteX0" fmla="*/ 8238 w 9144000"/>
              <a:gd name="connsiteY0" fmla="*/ 288129 h 1566688"/>
              <a:gd name="connsiteX1" fmla="*/ 9134198 w 9144000"/>
              <a:gd name="connsiteY1" fmla="*/ 246731 h 1566688"/>
              <a:gd name="connsiteX2" fmla="*/ 9144000 w 9144000"/>
              <a:gd name="connsiteY2" fmla="*/ 1566688 h 1566688"/>
              <a:gd name="connsiteX3" fmla="*/ 0 w 9144000"/>
              <a:gd name="connsiteY3" fmla="*/ 1566688 h 1566688"/>
              <a:gd name="connsiteX4" fmla="*/ 8238 w 9144000"/>
              <a:gd name="connsiteY4" fmla="*/ 288129 h 1566688"/>
              <a:gd name="connsiteX0" fmla="*/ 8238 w 9144000"/>
              <a:gd name="connsiteY0" fmla="*/ 277832 h 1556391"/>
              <a:gd name="connsiteX1" fmla="*/ 9134198 w 9144000"/>
              <a:gd name="connsiteY1" fmla="*/ 236434 h 1556391"/>
              <a:gd name="connsiteX2" fmla="*/ 9144000 w 9144000"/>
              <a:gd name="connsiteY2" fmla="*/ 1556391 h 1556391"/>
              <a:gd name="connsiteX3" fmla="*/ 0 w 9144000"/>
              <a:gd name="connsiteY3" fmla="*/ 1556391 h 1556391"/>
              <a:gd name="connsiteX4" fmla="*/ 8238 w 9144000"/>
              <a:gd name="connsiteY4" fmla="*/ 277832 h 1556391"/>
              <a:gd name="connsiteX0" fmla="*/ 8238 w 9144000"/>
              <a:gd name="connsiteY0" fmla="*/ 297696 h 1576255"/>
              <a:gd name="connsiteX1" fmla="*/ 9134198 w 9144000"/>
              <a:gd name="connsiteY1" fmla="*/ 256298 h 1576255"/>
              <a:gd name="connsiteX2" fmla="*/ 9144000 w 9144000"/>
              <a:gd name="connsiteY2" fmla="*/ 1576255 h 1576255"/>
              <a:gd name="connsiteX3" fmla="*/ 0 w 9144000"/>
              <a:gd name="connsiteY3" fmla="*/ 1576255 h 1576255"/>
              <a:gd name="connsiteX4" fmla="*/ 8238 w 9144000"/>
              <a:gd name="connsiteY4" fmla="*/ 297696 h 1576255"/>
              <a:gd name="connsiteX0" fmla="*/ 8238 w 9144000"/>
              <a:gd name="connsiteY0" fmla="*/ 300910 h 1579469"/>
              <a:gd name="connsiteX1" fmla="*/ 9134198 w 9144000"/>
              <a:gd name="connsiteY1" fmla="*/ 243036 h 1579469"/>
              <a:gd name="connsiteX2" fmla="*/ 9144000 w 9144000"/>
              <a:gd name="connsiteY2" fmla="*/ 1579469 h 1579469"/>
              <a:gd name="connsiteX3" fmla="*/ 0 w 9144000"/>
              <a:gd name="connsiteY3" fmla="*/ 1579469 h 1579469"/>
              <a:gd name="connsiteX4" fmla="*/ 8238 w 9144000"/>
              <a:gd name="connsiteY4" fmla="*/ 300910 h 1579469"/>
              <a:gd name="connsiteX0" fmla="*/ 8238 w 9144000"/>
              <a:gd name="connsiteY0" fmla="*/ 285815 h 1564374"/>
              <a:gd name="connsiteX1" fmla="*/ 9134198 w 9144000"/>
              <a:gd name="connsiteY1" fmla="*/ 227941 h 1564374"/>
              <a:gd name="connsiteX2" fmla="*/ 9144000 w 9144000"/>
              <a:gd name="connsiteY2" fmla="*/ 1564374 h 1564374"/>
              <a:gd name="connsiteX3" fmla="*/ 0 w 9144000"/>
              <a:gd name="connsiteY3" fmla="*/ 1564374 h 1564374"/>
              <a:gd name="connsiteX4" fmla="*/ 8238 w 9144000"/>
              <a:gd name="connsiteY4" fmla="*/ 285815 h 156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564374">
                <a:moveTo>
                  <a:pt x="8238" y="285815"/>
                </a:moveTo>
                <a:cubicBezTo>
                  <a:pt x="3014006" y="-505748"/>
                  <a:pt x="4790458" y="642859"/>
                  <a:pt x="9134198" y="227941"/>
                </a:cubicBezTo>
                <a:cubicBezTo>
                  <a:pt x="9137465" y="667927"/>
                  <a:pt x="9140733" y="1124388"/>
                  <a:pt x="9144000" y="1564374"/>
                </a:cubicBezTo>
                <a:lnTo>
                  <a:pt x="0" y="1564374"/>
                </a:lnTo>
                <a:lnTo>
                  <a:pt x="8238" y="285815"/>
                </a:lnTo>
                <a:close/>
              </a:path>
            </a:pathLst>
          </a:custGeom>
          <a:gradFill flip="none" rotWithShape="1">
            <a:gsLst>
              <a:gs pos="0">
                <a:srgbClr val="11C17E">
                  <a:lumMod val="88000"/>
                  <a:lumOff val="12000"/>
                  <a:alpha val="37000"/>
                </a:srgbClr>
              </a:gs>
              <a:gs pos="100000">
                <a:srgbClr val="187759">
                  <a:alpha val="68000"/>
                </a:srgbClr>
              </a:gs>
              <a:gs pos="63000">
                <a:srgbClr val="187759">
                  <a:alpha val="72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innerShdw blurRad="88900" dist="12700" dir="16380000">
              <a:prstClr val="black"/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899" y="3083894"/>
            <a:ext cx="392318" cy="392318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297" y="3083894"/>
            <a:ext cx="392318" cy="39231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0" y="133574"/>
            <a:ext cx="2491740" cy="4647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304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6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D4433">
                <a:lumMod val="75000"/>
              </a:srgbClr>
            </a:gs>
            <a:gs pos="100000">
              <a:srgbClr val="18775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33888" cy="592531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26727" y="211755"/>
            <a:ext cx="3619099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Bioenzimação </a:t>
            </a:r>
            <a:r>
              <a:rPr lang="pt-BR" dirty="0" smtClean="0">
                <a:latin typeface="Lato Black" charset="0"/>
                <a:ea typeface="Lato Black" charset="0"/>
                <a:cs typeface="Lato Black" charset="0"/>
              </a:rPr>
              <a:t>  </a:t>
            </a:r>
            <a:r>
              <a:rPr lang="pt-BR" dirty="0" smtClean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•   1ª etapa</a:t>
            </a:r>
            <a:endParaRPr lang="pt-BR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93038" y="304800"/>
            <a:ext cx="77650" cy="138638"/>
          </a:xfrm>
          <a:prstGeom prst="rect">
            <a:avLst/>
          </a:prstGeom>
          <a:gradFill>
            <a:gsLst>
              <a:gs pos="0">
                <a:srgbClr val="187759">
                  <a:alpha val="61000"/>
                </a:srgbClr>
              </a:gs>
              <a:gs pos="81000">
                <a:srgbClr val="77E9CB">
                  <a:lumMod val="93000"/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Hexágono 5"/>
          <p:cNvSpPr/>
          <p:nvPr/>
        </p:nvSpPr>
        <p:spPr>
          <a:xfrm>
            <a:off x="493038" y="1572768"/>
            <a:ext cx="3390000" cy="2724912"/>
          </a:xfrm>
          <a:prstGeom prst="hexagon">
            <a:avLst>
              <a:gd name="adj" fmla="val 19966"/>
              <a:gd name="vf" fmla="val 115470"/>
            </a:avLst>
          </a:prstGeom>
          <a:gradFill>
            <a:gsLst>
              <a:gs pos="0">
                <a:srgbClr val="50936D"/>
              </a:gs>
              <a:gs pos="100000">
                <a:srgbClr val="187759"/>
              </a:gs>
            </a:gsLst>
            <a:lin ang="5400000" scaled="1"/>
          </a:gradFill>
          <a:ln>
            <a:gradFill>
              <a:gsLst>
                <a:gs pos="0">
                  <a:srgbClr val="77E9CB"/>
                </a:gs>
                <a:gs pos="34000">
                  <a:srgbClr val="187759"/>
                </a:gs>
                <a:gs pos="100000">
                  <a:srgbClr val="42977F"/>
                </a:gs>
                <a:gs pos="58000">
                  <a:srgbClr val="77E9CB"/>
                </a:gs>
                <a:gs pos="79000">
                  <a:srgbClr val="0D443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pt-BR" spc="300" dirty="0" smtClean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EFEITOS:</a:t>
            </a:r>
          </a:p>
          <a:p>
            <a:pPr algn="ctr">
              <a:buNone/>
            </a:pPr>
            <a:endParaRPr lang="pt-BR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  <a:p>
            <a:pPr>
              <a:buNone/>
            </a:pPr>
            <a:r>
              <a:rPr lang="pt-BR" dirty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• Equilíbrio </a:t>
            </a:r>
            <a:r>
              <a:rPr lang="pt-BR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do pH;</a:t>
            </a:r>
          </a:p>
          <a:p>
            <a:pPr>
              <a:buNone/>
            </a:pPr>
            <a:r>
              <a:rPr lang="pt-BR" dirty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• Redução </a:t>
            </a:r>
            <a:r>
              <a:rPr lang="pt-BR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de fosfatos e fibras;</a:t>
            </a:r>
          </a:p>
          <a:p>
            <a:pPr>
              <a:buNone/>
            </a:pPr>
            <a:r>
              <a:rPr lang="pt-BR" dirty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• Incremento </a:t>
            </a:r>
            <a:r>
              <a:rPr lang="pt-BR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de substratos</a:t>
            </a:r>
          </a:p>
          <a:p>
            <a:pPr>
              <a:buNone/>
            </a:pPr>
            <a:r>
              <a:rPr lang="pt-BR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para a biomassa;</a:t>
            </a:r>
          </a:p>
          <a:p>
            <a:pPr>
              <a:buNone/>
            </a:pPr>
            <a:r>
              <a:rPr lang="pt-BR" dirty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• Degradação </a:t>
            </a:r>
            <a:r>
              <a:rPr lang="pt-BR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da celulose.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56" y="2505456"/>
            <a:ext cx="859536" cy="859536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5266944" y="1572768"/>
            <a:ext cx="3344498" cy="2688336"/>
            <a:chOff x="5266944" y="1572768"/>
            <a:chExt cx="3344498" cy="2688336"/>
          </a:xfrm>
        </p:grpSpPr>
        <p:sp>
          <p:nvSpPr>
            <p:cNvPr id="13" name="Hexágono 12"/>
            <p:cNvSpPr/>
            <p:nvPr/>
          </p:nvSpPr>
          <p:spPr>
            <a:xfrm>
              <a:off x="5266944" y="1572768"/>
              <a:ext cx="3344498" cy="2688336"/>
            </a:xfrm>
            <a:prstGeom prst="hexagon">
              <a:avLst>
                <a:gd name="adj" fmla="val 19966"/>
                <a:gd name="vf" fmla="val 115470"/>
              </a:avLst>
            </a:prstGeom>
            <a:gradFill>
              <a:gsLst>
                <a:gs pos="0">
                  <a:srgbClr val="50936D"/>
                </a:gs>
                <a:gs pos="100000">
                  <a:srgbClr val="187759"/>
                </a:gs>
              </a:gsLst>
              <a:lin ang="5400000" scaled="1"/>
            </a:gradFill>
            <a:ln>
              <a:gradFill>
                <a:gsLst>
                  <a:gs pos="0">
                    <a:srgbClr val="77E9CB"/>
                  </a:gs>
                  <a:gs pos="34000">
                    <a:srgbClr val="187759"/>
                  </a:gs>
                  <a:gs pos="100000">
                    <a:srgbClr val="42977F"/>
                  </a:gs>
                  <a:gs pos="58000">
                    <a:srgbClr val="77E9CB"/>
                  </a:gs>
                  <a:gs pos="79000">
                    <a:srgbClr val="0D443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pt-BR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pic>
          <p:nvPicPr>
            <p:cNvPr id="10" name="Imagem 9" descr="Bacterias.jpg"/>
            <p:cNvPicPr>
              <a:picLocks noChangeAspect="1"/>
            </p:cNvPicPr>
            <p:nvPr/>
          </p:nvPicPr>
          <p:blipFill>
            <a:blip r:embed="rId4" cstate="print">
              <a:alphaModFix amt="84000"/>
            </a:blip>
            <a:stretch>
              <a:fillRect/>
            </a:stretch>
          </p:blipFill>
          <p:spPr>
            <a:xfrm>
              <a:off x="5412388" y="1707966"/>
              <a:ext cx="3053608" cy="2454516"/>
            </a:xfrm>
            <a:prstGeom prst="hexagon">
              <a:avLst>
                <a:gd name="adj" fmla="val 20302"/>
                <a:gd name="vf" fmla="val 115470"/>
              </a:avLst>
            </a:prstGeom>
          </p:spPr>
        </p:pic>
      </p:grpSp>
      <p:sp>
        <p:nvSpPr>
          <p:cNvPr id="12" name="CaixaDeTexto 11"/>
          <p:cNvSpPr txBox="1"/>
          <p:nvPr/>
        </p:nvSpPr>
        <p:spPr>
          <a:xfrm>
            <a:off x="5567680" y="963259"/>
            <a:ext cx="2432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Incremento da Biomassa</a:t>
            </a:r>
            <a:endParaRPr lang="pt-BR" sz="16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124673"/>
            <a:ext cx="2674620" cy="4988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0814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6727" y="211755"/>
            <a:ext cx="3619099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Bioenzimação</a:t>
            </a:r>
            <a:r>
              <a:rPr lang="pt-BR" dirty="0" smtClean="0">
                <a:latin typeface="Lato Black" charset="0"/>
                <a:ea typeface="Lato Black" charset="0"/>
                <a:cs typeface="Lato Black" charset="0"/>
              </a:rPr>
              <a:t>   </a:t>
            </a:r>
            <a:endParaRPr lang="pt-BR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93038" y="304800"/>
            <a:ext cx="77650" cy="138638"/>
          </a:xfrm>
          <a:prstGeom prst="rect">
            <a:avLst/>
          </a:prstGeom>
          <a:gradFill>
            <a:gsLst>
              <a:gs pos="0">
                <a:srgbClr val="187759">
                  <a:alpha val="61000"/>
                </a:srgbClr>
              </a:gs>
              <a:gs pos="81000">
                <a:srgbClr val="77E9CB">
                  <a:lumMod val="93000"/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3732429" y="905524"/>
            <a:ext cx="4097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spc="300" dirty="0" smtClean="0">
                <a:solidFill>
                  <a:srgbClr val="187759"/>
                </a:solidFill>
                <a:latin typeface="Lato Black" charset="0"/>
                <a:ea typeface="Lato Black" charset="0"/>
                <a:cs typeface="Lato Black" charset="0"/>
              </a:rPr>
              <a:t>ETAPA</a:t>
            </a:r>
            <a:endParaRPr lang="pt-BR" sz="8000" b="1" spc="300" dirty="0">
              <a:solidFill>
                <a:srgbClr val="187759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10308" y="2798091"/>
            <a:ext cx="2700041" cy="739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Adição de probióticos específicos</a:t>
            </a:r>
          </a:p>
          <a:p>
            <a:endParaRPr lang="pt-BR" dirty="0">
              <a:solidFill>
                <a:srgbClr val="0D4433"/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3221979" y="2765236"/>
            <a:ext cx="2700041" cy="739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Rápida reprodução e colonização do </a:t>
            </a:r>
            <a: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ambiente.</a:t>
            </a:r>
            <a:endParaRPr lang="pt-BR" sz="1400" dirty="0">
              <a:solidFill>
                <a:srgbClr val="0D4433"/>
              </a:solidFill>
              <a:latin typeface="Lato" charset="0"/>
              <a:ea typeface="Lato" charset="0"/>
              <a:cs typeface="Lato" charset="0"/>
            </a:endParaRPr>
          </a:p>
          <a:p>
            <a:endParaRPr lang="pt-BR" dirty="0">
              <a:solidFill>
                <a:srgbClr val="0D4433"/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6477747" y="2438244"/>
            <a:ext cx="2087725" cy="1816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Produzem enzimas adicionais que efetivamente decompõem a matéria orgânica em sua forma mais simples</a:t>
            </a:r>
          </a:p>
          <a:p>
            <a:pPr algn="ctr"/>
            <a:endParaRPr lang="pt-BR" sz="1400" dirty="0">
              <a:solidFill>
                <a:srgbClr val="0D4433"/>
              </a:solidFill>
              <a:latin typeface="Lato" charset="0"/>
              <a:ea typeface="Lato" charset="0"/>
              <a:cs typeface="Lato" charset="0"/>
            </a:endParaRPr>
          </a:p>
          <a:p>
            <a:endParaRPr lang="pt-BR" dirty="0">
              <a:solidFill>
                <a:srgbClr val="0D4433"/>
              </a:solidFill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562" y="2867288"/>
            <a:ext cx="392318" cy="392318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86" y="2879616"/>
            <a:ext cx="392318" cy="392318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2288705" y="867296"/>
            <a:ext cx="1443724" cy="1443724"/>
            <a:chOff x="2288705" y="867296"/>
            <a:chExt cx="1443724" cy="1443724"/>
          </a:xfrm>
          <a:gradFill>
            <a:gsLst>
              <a:gs pos="0">
                <a:srgbClr val="0D4433">
                  <a:lumMod val="75000"/>
                </a:srgbClr>
              </a:gs>
              <a:gs pos="100000">
                <a:srgbClr val="187759"/>
              </a:gs>
            </a:gsLst>
            <a:path path="circle">
              <a:fillToRect l="100000" t="100000"/>
            </a:path>
          </a:gradFill>
        </p:grpSpPr>
        <p:sp>
          <p:nvSpPr>
            <p:cNvPr id="21" name="Forma Livre 20"/>
            <p:cNvSpPr/>
            <p:nvPr/>
          </p:nvSpPr>
          <p:spPr>
            <a:xfrm>
              <a:off x="2786685" y="1182794"/>
              <a:ext cx="447764" cy="735194"/>
            </a:xfrm>
            <a:custGeom>
              <a:avLst/>
              <a:gdLst/>
              <a:ahLst/>
              <a:cxnLst/>
              <a:rect l="l" t="t" r="r" b="b"/>
              <a:pathLst>
                <a:path w="277347" h="455384">
                  <a:moveTo>
                    <a:pt x="142647" y="13"/>
                  </a:moveTo>
                  <a:cubicBezTo>
                    <a:pt x="268224" y="1232"/>
                    <a:pt x="296266" y="92062"/>
                    <a:pt x="266395" y="201181"/>
                  </a:cubicBezTo>
                  <a:cubicBezTo>
                    <a:pt x="248717" y="266408"/>
                    <a:pt x="207264" y="320053"/>
                    <a:pt x="166421" y="368821"/>
                  </a:cubicBezTo>
                  <a:lnTo>
                    <a:pt x="271272" y="368821"/>
                  </a:lnTo>
                  <a:lnTo>
                    <a:pt x="271272" y="455384"/>
                  </a:lnTo>
                  <a:lnTo>
                    <a:pt x="23775" y="455384"/>
                  </a:lnTo>
                  <a:lnTo>
                    <a:pt x="23775" y="386499"/>
                  </a:lnTo>
                  <a:cubicBezTo>
                    <a:pt x="51207" y="362115"/>
                    <a:pt x="78029" y="336512"/>
                    <a:pt x="99975" y="307861"/>
                  </a:cubicBezTo>
                  <a:cubicBezTo>
                    <a:pt x="121920" y="279210"/>
                    <a:pt x="158496" y="234709"/>
                    <a:pt x="173127" y="188379"/>
                  </a:cubicBezTo>
                  <a:cubicBezTo>
                    <a:pt x="187147" y="143269"/>
                    <a:pt x="182880" y="83528"/>
                    <a:pt x="118872" y="90843"/>
                  </a:cubicBezTo>
                  <a:cubicBezTo>
                    <a:pt x="85954" y="94501"/>
                    <a:pt x="60351" y="119494"/>
                    <a:pt x="51816" y="149974"/>
                  </a:cubicBezTo>
                  <a:lnTo>
                    <a:pt x="0" y="53658"/>
                  </a:lnTo>
                  <a:cubicBezTo>
                    <a:pt x="34747" y="21349"/>
                    <a:pt x="83515" y="-597"/>
                    <a:pt x="142647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Forma Livre 18"/>
            <p:cNvSpPr/>
            <p:nvPr/>
          </p:nvSpPr>
          <p:spPr>
            <a:xfrm>
              <a:off x="2288705" y="867296"/>
              <a:ext cx="1443724" cy="1443724"/>
            </a:xfrm>
            <a:custGeom>
              <a:avLst/>
              <a:gdLst>
                <a:gd name="connsiteX0" fmla="*/ 1056640 w 2113280"/>
                <a:gd name="connsiteY0" fmla="*/ 214734 h 2113280"/>
                <a:gd name="connsiteX1" fmla="*/ 219127 w 2113280"/>
                <a:gd name="connsiteY1" fmla="*/ 1052247 h 2113280"/>
                <a:gd name="connsiteX2" fmla="*/ 1056640 w 2113280"/>
                <a:gd name="connsiteY2" fmla="*/ 1889760 h 2113280"/>
                <a:gd name="connsiteX3" fmla="*/ 1894153 w 2113280"/>
                <a:gd name="connsiteY3" fmla="*/ 1052247 h 2113280"/>
                <a:gd name="connsiteX4" fmla="*/ 1056640 w 2113280"/>
                <a:gd name="connsiteY4" fmla="*/ 214734 h 2113280"/>
                <a:gd name="connsiteX5" fmla="*/ 1056640 w 2113280"/>
                <a:gd name="connsiteY5" fmla="*/ 0 h 2113280"/>
                <a:gd name="connsiteX6" fmla="*/ 2113280 w 2113280"/>
                <a:gd name="connsiteY6" fmla="*/ 1056640 h 2113280"/>
                <a:gd name="connsiteX7" fmla="*/ 1056640 w 2113280"/>
                <a:gd name="connsiteY7" fmla="*/ 2113280 h 2113280"/>
                <a:gd name="connsiteX8" fmla="*/ 0 w 2113280"/>
                <a:gd name="connsiteY8" fmla="*/ 1056640 h 2113280"/>
                <a:gd name="connsiteX9" fmla="*/ 1056640 w 2113280"/>
                <a:gd name="connsiteY9" fmla="*/ 0 h 211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13280" h="2113280">
                  <a:moveTo>
                    <a:pt x="1056640" y="214734"/>
                  </a:moveTo>
                  <a:cubicBezTo>
                    <a:pt x="594094" y="214734"/>
                    <a:pt x="219127" y="589701"/>
                    <a:pt x="219127" y="1052247"/>
                  </a:cubicBezTo>
                  <a:cubicBezTo>
                    <a:pt x="219127" y="1514793"/>
                    <a:pt x="594094" y="1889760"/>
                    <a:pt x="1056640" y="1889760"/>
                  </a:cubicBezTo>
                  <a:cubicBezTo>
                    <a:pt x="1519186" y="1889760"/>
                    <a:pt x="1894153" y="1514793"/>
                    <a:pt x="1894153" y="1052247"/>
                  </a:cubicBezTo>
                  <a:cubicBezTo>
                    <a:pt x="1894153" y="589701"/>
                    <a:pt x="1519186" y="214734"/>
                    <a:pt x="1056640" y="214734"/>
                  </a:cubicBezTo>
                  <a:close/>
                  <a:moveTo>
                    <a:pt x="1056640" y="0"/>
                  </a:moveTo>
                  <a:cubicBezTo>
                    <a:pt x="1640206" y="0"/>
                    <a:pt x="2113280" y="473074"/>
                    <a:pt x="2113280" y="1056640"/>
                  </a:cubicBezTo>
                  <a:cubicBezTo>
                    <a:pt x="2113280" y="1640206"/>
                    <a:pt x="1640206" y="2113280"/>
                    <a:pt x="1056640" y="2113280"/>
                  </a:cubicBezTo>
                  <a:cubicBezTo>
                    <a:pt x="473074" y="2113280"/>
                    <a:pt x="0" y="1640206"/>
                    <a:pt x="0" y="1056640"/>
                  </a:cubicBezTo>
                  <a:cubicBezTo>
                    <a:pt x="0" y="473074"/>
                    <a:pt x="473074" y="0"/>
                    <a:pt x="105664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2133600" y="4301823"/>
            <a:ext cx="6705600" cy="92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187759"/>
                </a:solidFill>
                <a:latin typeface="Lato Light" charset="0"/>
                <a:ea typeface="Lato Light" charset="0"/>
                <a:cs typeface="Lato Light" charset="0"/>
              </a:rPr>
              <a:t>CO₂ + H₂O + NO₃ + SO₄</a:t>
            </a:r>
          </a:p>
          <a:p>
            <a:endParaRPr lang="pt-BR" dirty="0">
              <a:solidFill>
                <a:srgbClr val="187759"/>
              </a:solidFill>
            </a:endParaRPr>
          </a:p>
        </p:txBody>
      </p:sp>
      <p:grpSp>
        <p:nvGrpSpPr>
          <p:cNvPr id="40" name="Grupo 39"/>
          <p:cNvGrpSpPr/>
          <p:nvPr/>
        </p:nvGrpSpPr>
        <p:grpSpPr>
          <a:xfrm>
            <a:off x="7440326" y="135134"/>
            <a:ext cx="1534175" cy="2310529"/>
            <a:chOff x="7376160" y="443438"/>
            <a:chExt cx="1004530" cy="1512862"/>
          </a:xfrm>
          <a:solidFill>
            <a:schemeClr val="bg1">
              <a:lumMod val="85000"/>
            </a:schemeClr>
          </a:solidFill>
        </p:grpSpPr>
        <p:sp>
          <p:nvSpPr>
            <p:cNvPr id="11" name="Oval 10"/>
            <p:cNvSpPr/>
            <p:nvPr/>
          </p:nvSpPr>
          <p:spPr>
            <a:xfrm>
              <a:off x="7376160" y="443438"/>
              <a:ext cx="176322" cy="1763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2" name="Conector Reto 21"/>
            <p:cNvCxnSpPr>
              <a:stCxn id="11" idx="5"/>
            </p:cNvCxnSpPr>
            <p:nvPr/>
          </p:nvCxnSpPr>
          <p:spPr>
            <a:xfrm>
              <a:off x="7526660" y="593938"/>
              <a:ext cx="275785" cy="311586"/>
            </a:xfrm>
            <a:prstGeom prst="line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7760656" y="867296"/>
              <a:ext cx="220153" cy="2201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Oval 31"/>
            <p:cNvSpPr/>
            <p:nvPr/>
          </p:nvSpPr>
          <p:spPr>
            <a:xfrm>
              <a:off x="7433448" y="1346995"/>
              <a:ext cx="176322" cy="1763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7" name="Conector Reto 26"/>
            <p:cNvCxnSpPr>
              <a:stCxn id="32" idx="7"/>
              <a:endCxn id="23" idx="3"/>
            </p:cNvCxnSpPr>
            <p:nvPr/>
          </p:nvCxnSpPr>
          <p:spPr>
            <a:xfrm flipV="1">
              <a:off x="7583948" y="1055208"/>
              <a:ext cx="208949" cy="317609"/>
            </a:xfrm>
            <a:prstGeom prst="line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8204368" y="1779978"/>
              <a:ext cx="176322" cy="1763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39" name="Conector Reto 38"/>
            <p:cNvCxnSpPr>
              <a:stCxn id="23" idx="5"/>
              <a:endCxn id="37" idx="1"/>
            </p:cNvCxnSpPr>
            <p:nvPr/>
          </p:nvCxnSpPr>
          <p:spPr>
            <a:xfrm>
              <a:off x="7948568" y="1055208"/>
              <a:ext cx="281623" cy="750591"/>
            </a:xfrm>
            <a:prstGeom prst="line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upo 51"/>
          <p:cNvGrpSpPr/>
          <p:nvPr/>
        </p:nvGrpSpPr>
        <p:grpSpPr>
          <a:xfrm rot="10800000">
            <a:off x="43698" y="3404471"/>
            <a:ext cx="1534175" cy="2310529"/>
            <a:chOff x="7376160" y="443438"/>
            <a:chExt cx="1004530" cy="1512862"/>
          </a:xfrm>
          <a:solidFill>
            <a:schemeClr val="bg1">
              <a:lumMod val="85000"/>
            </a:schemeClr>
          </a:solidFill>
        </p:grpSpPr>
        <p:sp>
          <p:nvSpPr>
            <p:cNvPr id="53" name="Oval 52"/>
            <p:cNvSpPr/>
            <p:nvPr/>
          </p:nvSpPr>
          <p:spPr>
            <a:xfrm>
              <a:off x="7376160" y="443438"/>
              <a:ext cx="176322" cy="1763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4" name="Conector Reto 53"/>
            <p:cNvCxnSpPr>
              <a:stCxn id="53" idx="5"/>
            </p:cNvCxnSpPr>
            <p:nvPr/>
          </p:nvCxnSpPr>
          <p:spPr>
            <a:xfrm>
              <a:off x="7526660" y="593938"/>
              <a:ext cx="275785" cy="311586"/>
            </a:xfrm>
            <a:prstGeom prst="line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7760656" y="867296"/>
              <a:ext cx="220153" cy="2201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Oval 55"/>
            <p:cNvSpPr/>
            <p:nvPr/>
          </p:nvSpPr>
          <p:spPr>
            <a:xfrm>
              <a:off x="7433448" y="1346995"/>
              <a:ext cx="176322" cy="1763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7" name="Conector Reto 56"/>
            <p:cNvCxnSpPr>
              <a:stCxn id="56" idx="7"/>
              <a:endCxn id="55" idx="3"/>
            </p:cNvCxnSpPr>
            <p:nvPr/>
          </p:nvCxnSpPr>
          <p:spPr>
            <a:xfrm flipV="1">
              <a:off x="7583948" y="1055208"/>
              <a:ext cx="208949" cy="317609"/>
            </a:xfrm>
            <a:prstGeom prst="line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8204368" y="1779978"/>
              <a:ext cx="176322" cy="1763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9" name="Conector Reto 58"/>
            <p:cNvCxnSpPr>
              <a:stCxn id="55" idx="5"/>
              <a:endCxn id="58" idx="1"/>
            </p:cNvCxnSpPr>
            <p:nvPr/>
          </p:nvCxnSpPr>
          <p:spPr>
            <a:xfrm>
              <a:off x="7948568" y="1055208"/>
              <a:ext cx="281623" cy="750591"/>
            </a:xfrm>
            <a:prstGeom prst="line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Imagem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617" y="5081494"/>
            <a:ext cx="2491740" cy="4647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508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6" grpId="0"/>
      <p:bldP spid="2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26727" y="211755"/>
            <a:ext cx="3619099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Bioenzimação   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ato Light" charset="0"/>
                <a:ea typeface="Lato Light" charset="0"/>
                <a:cs typeface="Lato Light" charset="0"/>
              </a:rPr>
              <a:t>•   2ª etapa</a:t>
            </a:r>
            <a:endParaRPr lang="pt-BR" dirty="0">
              <a:solidFill>
                <a:schemeClr val="tx1">
                  <a:lumMod val="95000"/>
                  <a:lumOff val="5000"/>
                </a:schemeClr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93038" y="304800"/>
            <a:ext cx="77650" cy="138638"/>
          </a:xfrm>
          <a:prstGeom prst="rect">
            <a:avLst/>
          </a:prstGeom>
          <a:gradFill>
            <a:gsLst>
              <a:gs pos="0">
                <a:srgbClr val="187759">
                  <a:alpha val="61000"/>
                </a:srgbClr>
              </a:gs>
              <a:gs pos="81000">
                <a:srgbClr val="77E9CB">
                  <a:lumMod val="93000"/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570688" y="2453295"/>
            <a:ext cx="2617466" cy="862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Adição de probióticos específicos</a:t>
            </a:r>
          </a:p>
          <a:p>
            <a:endParaRPr lang="pt-BR" dirty="0">
              <a:solidFill>
                <a:srgbClr val="0D4433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145826" y="2244122"/>
            <a:ext cx="4641861" cy="17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Rápida reprodução e colonização do ambiente</a:t>
            </a:r>
          </a:p>
          <a:p>
            <a:pPr algn="ctr"/>
            <a:r>
              <a:rPr lang="pt-BR" sz="16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As bactérias recém desenvolvidas não substituem a biomassa nativa e promovem seletivamente a população de agentes de controle biológico e grandes depuradores </a:t>
            </a:r>
            <a:r>
              <a:rPr lang="pt-BR" sz="16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(Rotíferos</a:t>
            </a:r>
            <a:r>
              <a:rPr lang="pt-BR" sz="16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, ciliados e microrganismos </a:t>
            </a:r>
            <a:r>
              <a:rPr lang="pt-BR" sz="16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crustáceos).</a:t>
            </a:r>
            <a:endParaRPr lang="pt-BR" sz="1600" dirty="0">
              <a:solidFill>
                <a:srgbClr val="0D4433"/>
              </a:solidFill>
              <a:latin typeface="Lato" charset="0"/>
              <a:ea typeface="Lato" charset="0"/>
              <a:cs typeface="Lato" charset="0"/>
            </a:endParaRPr>
          </a:p>
          <a:p>
            <a:endParaRPr lang="pt-BR" dirty="0">
              <a:solidFill>
                <a:srgbClr val="0D4433"/>
              </a:solidFill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2453295"/>
            <a:ext cx="684980" cy="684980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 rot="19164649">
            <a:off x="6046313" y="-863270"/>
            <a:ext cx="2261687" cy="3406191"/>
            <a:chOff x="7376160" y="443438"/>
            <a:chExt cx="1004530" cy="1512862"/>
          </a:xfrm>
          <a:solidFill>
            <a:schemeClr val="bg1">
              <a:lumMod val="85000"/>
            </a:schemeClr>
          </a:solidFill>
        </p:grpSpPr>
        <p:sp>
          <p:nvSpPr>
            <p:cNvPr id="11" name="Oval 10"/>
            <p:cNvSpPr/>
            <p:nvPr/>
          </p:nvSpPr>
          <p:spPr>
            <a:xfrm>
              <a:off x="7376160" y="443438"/>
              <a:ext cx="176322" cy="1763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7526660" y="593938"/>
              <a:ext cx="275785" cy="311586"/>
            </a:xfrm>
            <a:prstGeom prst="line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7760656" y="867296"/>
              <a:ext cx="220153" cy="2201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Oval 13"/>
            <p:cNvSpPr/>
            <p:nvPr/>
          </p:nvSpPr>
          <p:spPr>
            <a:xfrm>
              <a:off x="7433448" y="1346995"/>
              <a:ext cx="176322" cy="1763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5" name="Conector Reto 14"/>
            <p:cNvCxnSpPr/>
            <p:nvPr/>
          </p:nvCxnSpPr>
          <p:spPr>
            <a:xfrm flipV="1">
              <a:off x="7583948" y="1055208"/>
              <a:ext cx="208949" cy="317609"/>
            </a:xfrm>
            <a:prstGeom prst="line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8204368" y="1779978"/>
              <a:ext cx="176322" cy="1763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7" name="Conector Reto 16"/>
            <p:cNvCxnSpPr/>
            <p:nvPr/>
          </p:nvCxnSpPr>
          <p:spPr>
            <a:xfrm>
              <a:off x="7948568" y="1055208"/>
              <a:ext cx="281623" cy="750591"/>
            </a:xfrm>
            <a:prstGeom prst="line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o 17"/>
          <p:cNvGrpSpPr/>
          <p:nvPr/>
        </p:nvGrpSpPr>
        <p:grpSpPr>
          <a:xfrm rot="7776251">
            <a:off x="1083856" y="3256541"/>
            <a:ext cx="2261687" cy="3406191"/>
            <a:chOff x="7376160" y="443438"/>
            <a:chExt cx="1004530" cy="1512862"/>
          </a:xfrm>
          <a:solidFill>
            <a:schemeClr val="bg1">
              <a:lumMod val="85000"/>
            </a:schemeClr>
          </a:solidFill>
        </p:grpSpPr>
        <p:sp>
          <p:nvSpPr>
            <p:cNvPr id="19" name="Oval 18"/>
            <p:cNvSpPr/>
            <p:nvPr/>
          </p:nvSpPr>
          <p:spPr>
            <a:xfrm>
              <a:off x="7376160" y="443438"/>
              <a:ext cx="176322" cy="1763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0" name="Conector Reto 19"/>
            <p:cNvCxnSpPr/>
            <p:nvPr/>
          </p:nvCxnSpPr>
          <p:spPr>
            <a:xfrm>
              <a:off x="7526660" y="593938"/>
              <a:ext cx="275785" cy="311586"/>
            </a:xfrm>
            <a:prstGeom prst="line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7760656" y="867296"/>
              <a:ext cx="220153" cy="2201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Oval 21"/>
            <p:cNvSpPr/>
            <p:nvPr/>
          </p:nvSpPr>
          <p:spPr>
            <a:xfrm>
              <a:off x="7433448" y="1346995"/>
              <a:ext cx="176322" cy="1763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3" name="Conector Reto 22"/>
            <p:cNvCxnSpPr/>
            <p:nvPr/>
          </p:nvCxnSpPr>
          <p:spPr>
            <a:xfrm flipV="1">
              <a:off x="7583948" y="1055208"/>
              <a:ext cx="208949" cy="317609"/>
            </a:xfrm>
            <a:prstGeom prst="line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8204368" y="1779978"/>
              <a:ext cx="176322" cy="1763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5" name="Conector Reto 24"/>
            <p:cNvCxnSpPr/>
            <p:nvPr/>
          </p:nvCxnSpPr>
          <p:spPr>
            <a:xfrm>
              <a:off x="7948568" y="1055208"/>
              <a:ext cx="281623" cy="750591"/>
            </a:xfrm>
            <a:prstGeom prst="line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617" y="5081494"/>
            <a:ext cx="2491740" cy="4647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78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513146" y="386579"/>
            <a:ext cx="3876675" cy="1103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spc="300" smtClean="0">
                <a:latin typeface="Lato Black" charset="0"/>
                <a:ea typeface="Lato Black" charset="0"/>
                <a:cs typeface="Lato Black" charset="0"/>
              </a:rPr>
              <a:t>BIOENZIMAÇÃO</a:t>
            </a:r>
            <a:endParaRPr lang="pt-BR" sz="3200" b="1" spc="300" dirty="0">
              <a:latin typeface="Lato Black" charset="0"/>
              <a:ea typeface="Lato Black" charset="0"/>
              <a:cs typeface="Lato Black" charset="0"/>
            </a:endParaRPr>
          </a:p>
        </p:txBody>
      </p:sp>
      <p:pic>
        <p:nvPicPr>
          <p:cNvPr id="5" name="Espaço Reservado para Imagem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938" r="29938"/>
          <a:stretch>
            <a:fillRect/>
          </a:stretch>
        </p:blipFill>
        <p:spPr/>
      </p:pic>
      <p:sp>
        <p:nvSpPr>
          <p:cNvPr id="6" name="CaixaDeTexto 5"/>
          <p:cNvSpPr txBox="1"/>
          <p:nvPr/>
        </p:nvSpPr>
        <p:spPr>
          <a:xfrm>
            <a:off x="513146" y="1830513"/>
            <a:ext cx="4545201" cy="2893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Fornece </a:t>
            </a:r>
            <a: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um processo de floculação natural que ajuda a </a:t>
            </a:r>
            <a: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  reduzir sólidos </a:t>
            </a:r>
            <a: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em suspensão e melhora a aparência visual do efluente tratado;</a:t>
            </a:r>
            <a:b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</a:br>
            <a: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/>
            </a:r>
            <a:b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</a:br>
            <a:endParaRPr lang="pt-BR" sz="1400" dirty="0">
              <a:solidFill>
                <a:srgbClr val="0D4433"/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Altera o perfil microbiológico patogênico em benéfico, </a:t>
            </a:r>
            <a: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deixando </a:t>
            </a:r>
            <a: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os </a:t>
            </a:r>
            <a: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do </a:t>
            </a:r>
            <a: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a água mais segura e limpa</a:t>
            </a:r>
            <a: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;</a:t>
            </a:r>
            <a:b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</a:br>
            <a: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/>
            </a:r>
            <a:b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</a:br>
            <a:endParaRPr lang="pt-BR" sz="1400" dirty="0">
              <a:solidFill>
                <a:srgbClr val="0D4433"/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Estimula o equilíbrio depurativo da água no processo de saneamento ambiental.</a:t>
            </a:r>
          </a:p>
          <a:p>
            <a:pPr marL="285750" indent="-285750" algn="just">
              <a:buFont typeface="Arial" charset="0"/>
              <a:buChar char="•"/>
            </a:pPr>
            <a:endParaRPr lang="pt-BR" dirty="0">
              <a:solidFill>
                <a:srgbClr val="0D4433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17881" y="1188720"/>
            <a:ext cx="1833602" cy="148798"/>
          </a:xfrm>
          <a:prstGeom prst="rect">
            <a:avLst/>
          </a:prstGeom>
          <a:gradFill>
            <a:gsLst>
              <a:gs pos="0">
                <a:srgbClr val="187759">
                  <a:alpha val="61000"/>
                </a:srgbClr>
              </a:gs>
              <a:gs pos="81000">
                <a:srgbClr val="77E9CB">
                  <a:lumMod val="93000"/>
                  <a:alpha val="9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12" y="5081494"/>
            <a:ext cx="2491740" cy="4647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747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513146" y="386579"/>
            <a:ext cx="3876675" cy="1103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spc="300" dirty="0" smtClean="0">
                <a:latin typeface="Lato Black" charset="0"/>
                <a:ea typeface="Lato Black" charset="0"/>
                <a:cs typeface="Lato Black" charset="0"/>
              </a:rPr>
              <a:t>BIOENZIMAÇÃO</a:t>
            </a:r>
            <a:endParaRPr lang="pt-BR" sz="3200" b="1" spc="300" dirty="0">
              <a:latin typeface="Lato Black" charset="0"/>
              <a:ea typeface="Lato Black" charset="0"/>
              <a:cs typeface="Lato Black" charset="0"/>
            </a:endParaRPr>
          </a:p>
        </p:txBody>
      </p:sp>
      <p:pic>
        <p:nvPicPr>
          <p:cNvPr id="5" name="Espaço Reservado para Imagem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938" r="29938"/>
          <a:stretch>
            <a:fillRect/>
          </a:stretch>
        </p:blipFill>
        <p:spPr/>
      </p:pic>
      <p:sp>
        <p:nvSpPr>
          <p:cNvPr id="6" name="CaixaDeTexto 5"/>
          <p:cNvSpPr txBox="1"/>
          <p:nvPr/>
        </p:nvSpPr>
        <p:spPr>
          <a:xfrm>
            <a:off x="513146" y="2043873"/>
            <a:ext cx="50037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Condiciona à biomassa uma grande flexibilidade no caso de tratamento de elevadas cargas orgânicas ou baixa biodegradabilidade do substrato</a:t>
            </a:r>
            <a:r>
              <a:rPr lang="pt-BR" sz="1400" dirty="0" smtClean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;</a:t>
            </a:r>
          </a:p>
          <a:p>
            <a:pPr marL="285750" indent="-285750" algn="just">
              <a:buFont typeface="Arial" charset="0"/>
              <a:buChar char="•"/>
            </a:pPr>
            <a:endParaRPr lang="pt-BR" sz="1400" dirty="0">
              <a:solidFill>
                <a:srgbClr val="0D4433"/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pt-BR" sz="1400" dirty="0">
                <a:solidFill>
                  <a:srgbClr val="0D4433"/>
                </a:solidFill>
                <a:latin typeface="Lato" charset="0"/>
                <a:ea typeface="Lato" charset="0"/>
                <a:cs typeface="Lato" charset="0"/>
              </a:rPr>
              <a:t>Proporciona maior resistência à presença de compostos tóxicos, inibidores de compostos não-biodegradáveis e de processos biológicos ao adicionar continuamente novas bactérias que inibem este efeito.</a:t>
            </a:r>
          </a:p>
        </p:txBody>
      </p:sp>
      <p:sp>
        <p:nvSpPr>
          <p:cNvPr id="7" name="Retângulo 6"/>
          <p:cNvSpPr/>
          <p:nvPr/>
        </p:nvSpPr>
        <p:spPr>
          <a:xfrm>
            <a:off x="617881" y="1188720"/>
            <a:ext cx="1833602" cy="148798"/>
          </a:xfrm>
          <a:prstGeom prst="rect">
            <a:avLst/>
          </a:prstGeom>
          <a:gradFill>
            <a:gsLst>
              <a:gs pos="0">
                <a:srgbClr val="187759">
                  <a:alpha val="61000"/>
                </a:srgbClr>
              </a:gs>
              <a:gs pos="81000">
                <a:srgbClr val="77E9CB">
                  <a:lumMod val="93000"/>
                  <a:alpha val="9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12" y="5081494"/>
            <a:ext cx="2491740" cy="4647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554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860</TotalTime>
  <Words>606</Words>
  <Application>Microsoft Office PowerPoint</Application>
  <PresentationFormat>Apresentação na tela (16:10)</PresentationFormat>
  <Paragraphs>100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19" baseType="lpstr">
      <vt:lpstr>Tema do Office</vt:lpstr>
      <vt:lpstr>Slide 1</vt:lpstr>
      <vt:lpstr>BIOENZIMAÇÃO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Microsoft Office</dc:creator>
  <cp:lastModifiedBy>Sanches</cp:lastModifiedBy>
  <cp:revision>49</cp:revision>
  <dcterms:created xsi:type="dcterms:W3CDTF">2017-03-22T13:18:40Z</dcterms:created>
  <dcterms:modified xsi:type="dcterms:W3CDTF">2017-07-26T15:22:32Z</dcterms:modified>
</cp:coreProperties>
</file>